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62"/>
  </p:notesMasterIdLst>
  <p:sldIdLst>
    <p:sldId id="256" r:id="rId2"/>
    <p:sldId id="367" r:id="rId3"/>
    <p:sldId id="296" r:id="rId4"/>
    <p:sldId id="366" r:id="rId5"/>
    <p:sldId id="338" r:id="rId6"/>
    <p:sldId id="339" r:id="rId7"/>
    <p:sldId id="341" r:id="rId8"/>
    <p:sldId id="350" r:id="rId9"/>
    <p:sldId id="352" r:id="rId10"/>
    <p:sldId id="353" r:id="rId11"/>
    <p:sldId id="365" r:id="rId12"/>
    <p:sldId id="335" r:id="rId13"/>
    <p:sldId id="336" r:id="rId14"/>
    <p:sldId id="293" r:id="rId15"/>
    <p:sldId id="261" r:id="rId16"/>
    <p:sldId id="257" r:id="rId17"/>
    <p:sldId id="292" r:id="rId18"/>
    <p:sldId id="302" r:id="rId19"/>
    <p:sldId id="258" r:id="rId20"/>
    <p:sldId id="303" r:id="rId21"/>
    <p:sldId id="262" r:id="rId22"/>
    <p:sldId id="263" r:id="rId23"/>
    <p:sldId id="264" r:id="rId24"/>
    <p:sldId id="372" r:id="rId25"/>
    <p:sldId id="368" r:id="rId26"/>
    <p:sldId id="301" r:id="rId27"/>
    <p:sldId id="322" r:id="rId28"/>
    <p:sldId id="259" r:id="rId29"/>
    <p:sldId id="373" r:id="rId30"/>
    <p:sldId id="265" r:id="rId31"/>
    <p:sldId id="266" r:id="rId32"/>
    <p:sldId id="267" r:id="rId33"/>
    <p:sldId id="268" r:id="rId34"/>
    <p:sldId id="318" r:id="rId35"/>
    <p:sldId id="270" r:id="rId36"/>
    <p:sldId id="271" r:id="rId37"/>
    <p:sldId id="305" r:id="rId38"/>
    <p:sldId id="269" r:id="rId39"/>
    <p:sldId id="309" r:id="rId40"/>
    <p:sldId id="272" r:id="rId41"/>
    <p:sldId id="273" r:id="rId42"/>
    <p:sldId id="281" r:id="rId43"/>
    <p:sldId id="280" r:id="rId44"/>
    <p:sldId id="274" r:id="rId45"/>
    <p:sldId id="275" r:id="rId46"/>
    <p:sldId id="276" r:id="rId47"/>
    <p:sldId id="277" r:id="rId48"/>
    <p:sldId id="278" r:id="rId49"/>
    <p:sldId id="283" r:id="rId50"/>
    <p:sldId id="284" r:id="rId51"/>
    <p:sldId id="285" r:id="rId52"/>
    <p:sldId id="286" r:id="rId53"/>
    <p:sldId id="287" r:id="rId54"/>
    <p:sldId id="288" r:id="rId55"/>
    <p:sldId id="291" r:id="rId56"/>
    <p:sldId id="289" r:id="rId57"/>
    <p:sldId id="320" r:id="rId58"/>
    <p:sldId id="310" r:id="rId59"/>
    <p:sldId id="361" r:id="rId60"/>
    <p:sldId id="295" r:id="rId6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7" autoAdjust="0"/>
    <p:restoredTop sz="94652" autoAdjust="0"/>
  </p:normalViewPr>
  <p:slideViewPr>
    <p:cSldViewPr>
      <p:cViewPr varScale="1">
        <p:scale>
          <a:sx n="87" d="100"/>
          <a:sy n="87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053E7-2B04-4BE7-9837-501A99BA214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41663-9A50-432F-8E3A-E8C25BB0FA75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Cuando se sospecha de riesgos para salud/medio ambiente</a:t>
          </a:r>
          <a:endParaRPr lang="en-US" b="1" dirty="0">
            <a:solidFill>
              <a:srgbClr val="000099"/>
            </a:solidFill>
          </a:endParaRPr>
        </a:p>
      </dgm:t>
    </dgm:pt>
    <dgm:pt modelId="{22D5BF65-756F-4457-B0B0-6A270AD48EE4}" type="parTrans" cxnId="{E3ED7AA2-5B66-4246-BE4F-7C83EE58C514}">
      <dgm:prSet/>
      <dgm:spPr/>
      <dgm:t>
        <a:bodyPr/>
        <a:lstStyle/>
        <a:p>
          <a:endParaRPr lang="en-US"/>
        </a:p>
      </dgm:t>
    </dgm:pt>
    <dgm:pt modelId="{901CB681-2BF7-4EC6-876D-9FDCC4C0BD1D}" type="sibTrans" cxnId="{E3ED7AA2-5B66-4246-BE4F-7C83EE58C514}">
      <dgm:prSet/>
      <dgm:spPr/>
      <dgm:t>
        <a:bodyPr/>
        <a:lstStyle/>
        <a:p>
          <a:endParaRPr lang="en-US"/>
        </a:p>
      </dgm:t>
    </dgm:pt>
    <dgm:pt modelId="{713EF274-3461-4A63-8601-AF677F41B0C2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Cuando se desea hacer disposición final de contaminantes</a:t>
          </a:r>
          <a:endParaRPr lang="en-US" b="1" dirty="0">
            <a:solidFill>
              <a:srgbClr val="000099"/>
            </a:solidFill>
          </a:endParaRPr>
        </a:p>
      </dgm:t>
    </dgm:pt>
    <dgm:pt modelId="{41C36D1D-1C1D-4CD1-865E-E2BAB2BB9ACA}" type="parTrans" cxnId="{DE8B51FD-F33A-4A8B-A4A3-52BD321273C9}">
      <dgm:prSet/>
      <dgm:spPr/>
      <dgm:t>
        <a:bodyPr/>
        <a:lstStyle/>
        <a:p>
          <a:endParaRPr lang="en-US"/>
        </a:p>
      </dgm:t>
    </dgm:pt>
    <dgm:pt modelId="{78B74A33-9687-43A2-8523-9939C5C00C7C}" type="sibTrans" cxnId="{DE8B51FD-F33A-4A8B-A4A3-52BD321273C9}">
      <dgm:prSet/>
      <dgm:spPr/>
      <dgm:t>
        <a:bodyPr/>
        <a:lstStyle/>
        <a:p>
          <a:endParaRPr lang="en-US"/>
        </a:p>
      </dgm:t>
    </dgm:pt>
    <dgm:pt modelId="{EA3B09C3-BBDE-476A-A66B-858CEC1FAB39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Cuando se han detectado impactos en salud humana</a:t>
          </a:r>
          <a:endParaRPr lang="en-US" b="1" dirty="0">
            <a:solidFill>
              <a:srgbClr val="000099"/>
            </a:solidFill>
          </a:endParaRPr>
        </a:p>
      </dgm:t>
    </dgm:pt>
    <dgm:pt modelId="{9E28B4B0-34B5-463E-8356-E36255C05536}" type="parTrans" cxnId="{3E95E360-8A41-4343-97BF-8B869824C3AB}">
      <dgm:prSet/>
      <dgm:spPr/>
      <dgm:t>
        <a:bodyPr/>
        <a:lstStyle/>
        <a:p>
          <a:endParaRPr lang="en-US"/>
        </a:p>
      </dgm:t>
    </dgm:pt>
    <dgm:pt modelId="{9A6D9D85-5271-4B78-8571-6BB07F592320}" type="sibTrans" cxnId="{3E95E360-8A41-4343-97BF-8B869824C3AB}">
      <dgm:prSet/>
      <dgm:spPr/>
      <dgm:t>
        <a:bodyPr/>
        <a:lstStyle/>
        <a:p>
          <a:endParaRPr lang="en-US"/>
        </a:p>
      </dgm:t>
    </dgm:pt>
    <dgm:pt modelId="{679D6CE4-A91A-492F-83DF-0DE1AB20DE2F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Con finas científicos </a:t>
          </a:r>
          <a:endParaRPr lang="en-US" b="1" dirty="0">
            <a:solidFill>
              <a:srgbClr val="000099"/>
            </a:solidFill>
          </a:endParaRPr>
        </a:p>
      </dgm:t>
    </dgm:pt>
    <dgm:pt modelId="{8F000DC8-3744-46D9-9C96-410E49987BC2}" type="parTrans" cxnId="{73E3BA63-2EC2-49BD-8223-38A8804AE936}">
      <dgm:prSet/>
      <dgm:spPr/>
      <dgm:t>
        <a:bodyPr/>
        <a:lstStyle/>
        <a:p>
          <a:endParaRPr lang="en-US"/>
        </a:p>
      </dgm:t>
    </dgm:pt>
    <dgm:pt modelId="{FAD00857-2E3A-4CF2-9AED-E8BA5F4949A8}" type="sibTrans" cxnId="{73E3BA63-2EC2-49BD-8223-38A8804AE936}">
      <dgm:prSet/>
      <dgm:spPr/>
      <dgm:t>
        <a:bodyPr/>
        <a:lstStyle/>
        <a:p>
          <a:endParaRPr lang="en-US"/>
        </a:p>
      </dgm:t>
    </dgm:pt>
    <dgm:pt modelId="{DB7305AD-B726-442D-8FAE-C84C2CA66C95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Responsabilidad de la industria </a:t>
          </a:r>
          <a:endParaRPr lang="en-US" b="1" dirty="0">
            <a:solidFill>
              <a:srgbClr val="000099"/>
            </a:solidFill>
          </a:endParaRPr>
        </a:p>
      </dgm:t>
    </dgm:pt>
    <dgm:pt modelId="{2FCB3CB9-590C-48E9-8255-A094F18C2373}" type="parTrans" cxnId="{F6CBAB13-7FAE-40BE-AD05-3CCF63AB1723}">
      <dgm:prSet/>
      <dgm:spPr/>
      <dgm:t>
        <a:bodyPr/>
        <a:lstStyle/>
        <a:p>
          <a:endParaRPr lang="en-US"/>
        </a:p>
      </dgm:t>
    </dgm:pt>
    <dgm:pt modelId="{60E994DF-FAD0-4D27-A1BA-E54CF7E315EF}" type="sibTrans" cxnId="{F6CBAB13-7FAE-40BE-AD05-3CCF63AB1723}">
      <dgm:prSet/>
      <dgm:spPr/>
      <dgm:t>
        <a:bodyPr/>
        <a:lstStyle/>
        <a:p>
          <a:endParaRPr lang="en-US">
            <a:solidFill>
              <a:srgbClr val="7030A0"/>
            </a:solidFill>
          </a:endParaRPr>
        </a:p>
      </dgm:t>
    </dgm:pt>
    <dgm:pt modelId="{27FEBC01-7C3B-40C3-A6D8-9BCD908CFEB2}">
      <dgm:prSet/>
      <dgm:spPr/>
      <dgm:t>
        <a:bodyPr/>
        <a:lstStyle/>
        <a:p>
          <a:pPr rtl="0"/>
          <a:r>
            <a:rPr lang="es-ES" b="1" dirty="0" smtClean="0">
              <a:solidFill>
                <a:srgbClr val="000099"/>
              </a:solidFill>
            </a:rPr>
            <a:t>Con fines legales</a:t>
          </a:r>
          <a:endParaRPr lang="en-US" b="1" dirty="0">
            <a:solidFill>
              <a:srgbClr val="000099"/>
            </a:solidFill>
          </a:endParaRPr>
        </a:p>
      </dgm:t>
    </dgm:pt>
    <dgm:pt modelId="{AE00CD5C-E073-4425-A0AF-225F0B325101}" type="parTrans" cxnId="{01BD1B70-7C37-43D3-96F5-832554B91EE2}">
      <dgm:prSet/>
      <dgm:spPr/>
      <dgm:t>
        <a:bodyPr/>
        <a:lstStyle/>
        <a:p>
          <a:endParaRPr lang="en-US"/>
        </a:p>
      </dgm:t>
    </dgm:pt>
    <dgm:pt modelId="{E387D66D-7AA1-4DDC-A5E8-EA0A89A9F833}" type="sibTrans" cxnId="{01BD1B70-7C37-43D3-96F5-832554B91EE2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6D2C0E-ADCE-40CA-9F2F-31D44330E92A}" type="pres">
      <dgm:prSet presAssocID="{305053E7-2B04-4BE7-9837-501A99BA214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5A6090F-2E05-4073-969B-06D2ABB00CDF}" type="pres">
      <dgm:prSet presAssocID="{3E741663-9A50-432F-8E3A-E8C25BB0FA75}" presName="node" presStyleLbl="node1" presStyleIdx="0" presStyleCnt="6" custScaleX="127543" custScaleY="117910" custRadScaleRad="95233" custRadScaleInc="667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475DCE-4458-4353-B7BF-CD32B3D474C4}" type="pres">
      <dgm:prSet presAssocID="{901CB681-2BF7-4EC6-876D-9FDCC4C0BD1D}" presName="sibTrans" presStyleLbl="sibTrans2D1" presStyleIdx="0" presStyleCnt="6" custScaleX="233037"/>
      <dgm:spPr/>
      <dgm:t>
        <a:bodyPr/>
        <a:lstStyle/>
        <a:p>
          <a:endParaRPr lang="es-CL"/>
        </a:p>
      </dgm:t>
    </dgm:pt>
    <dgm:pt modelId="{881987D4-9A5B-4758-9B4C-B1FF2A7153D9}" type="pres">
      <dgm:prSet presAssocID="{901CB681-2BF7-4EC6-876D-9FDCC4C0BD1D}" presName="connectorText" presStyleLbl="sibTrans2D1" presStyleIdx="0" presStyleCnt="6"/>
      <dgm:spPr/>
      <dgm:t>
        <a:bodyPr/>
        <a:lstStyle/>
        <a:p>
          <a:endParaRPr lang="es-CL"/>
        </a:p>
      </dgm:t>
    </dgm:pt>
    <dgm:pt modelId="{4DBB5765-A8AE-4CC3-B01B-24801AE2D9F5}" type="pres">
      <dgm:prSet presAssocID="{713EF274-3461-4A63-8601-AF677F41B0C2}" presName="node" presStyleLbl="node1" presStyleIdx="1" presStyleCnt="6" custScaleX="129540" custScaleY="1199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6AE1E3-388C-46A0-896E-F6FD2738881F}" type="pres">
      <dgm:prSet presAssocID="{78B74A33-9687-43A2-8523-9939C5C00C7C}" presName="sibTrans" presStyleLbl="sibTrans2D1" presStyleIdx="1" presStyleCnt="6"/>
      <dgm:spPr/>
      <dgm:t>
        <a:bodyPr/>
        <a:lstStyle/>
        <a:p>
          <a:endParaRPr lang="es-CL"/>
        </a:p>
      </dgm:t>
    </dgm:pt>
    <dgm:pt modelId="{27D5FD85-9370-4735-83F1-72C1A00D88CD}" type="pres">
      <dgm:prSet presAssocID="{78B74A33-9687-43A2-8523-9939C5C00C7C}" presName="connectorText" presStyleLbl="sibTrans2D1" presStyleIdx="1" presStyleCnt="6"/>
      <dgm:spPr/>
      <dgm:t>
        <a:bodyPr/>
        <a:lstStyle/>
        <a:p>
          <a:endParaRPr lang="es-CL"/>
        </a:p>
      </dgm:t>
    </dgm:pt>
    <dgm:pt modelId="{6A0DB596-FBEC-4F39-AA2E-B39790ED5E22}" type="pres">
      <dgm:prSet presAssocID="{EA3B09C3-BBDE-476A-A66B-858CEC1FAB39}" presName="node" presStyleLbl="node1" presStyleIdx="2" presStyleCnt="6" custScaleX="132291" custScaleY="13343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116BAC-4784-4EB0-8B5B-F1030C86E93E}" type="pres">
      <dgm:prSet presAssocID="{9A6D9D85-5271-4B78-8571-6BB07F592320}" presName="sibTrans" presStyleLbl="sibTrans2D1" presStyleIdx="2" presStyleCnt="6" custScaleX="188465"/>
      <dgm:spPr/>
      <dgm:t>
        <a:bodyPr/>
        <a:lstStyle/>
        <a:p>
          <a:endParaRPr lang="es-CL"/>
        </a:p>
      </dgm:t>
    </dgm:pt>
    <dgm:pt modelId="{CD089B61-407D-483B-B53E-D32CB70DE58B}" type="pres">
      <dgm:prSet presAssocID="{9A6D9D85-5271-4B78-8571-6BB07F592320}" presName="connectorText" presStyleLbl="sibTrans2D1" presStyleIdx="2" presStyleCnt="6"/>
      <dgm:spPr/>
      <dgm:t>
        <a:bodyPr/>
        <a:lstStyle/>
        <a:p>
          <a:endParaRPr lang="es-CL"/>
        </a:p>
      </dgm:t>
    </dgm:pt>
    <dgm:pt modelId="{C0049910-4F5C-4BA6-8149-C3B753CB799D}" type="pres">
      <dgm:prSet presAssocID="{679D6CE4-A91A-492F-83DF-0DE1AB20DE2F}" presName="node" presStyleLbl="node1" presStyleIdx="3" presStyleCnt="6" custScaleX="137547" custScaleY="12689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AB5C5E9-034D-4D3E-B148-582D2581CEC1}" type="pres">
      <dgm:prSet presAssocID="{FAD00857-2E3A-4CF2-9AED-E8BA5F4949A8}" presName="sibTrans" presStyleLbl="sibTrans2D1" presStyleIdx="3" presStyleCnt="6" custScaleX="203701"/>
      <dgm:spPr/>
      <dgm:t>
        <a:bodyPr/>
        <a:lstStyle/>
        <a:p>
          <a:endParaRPr lang="es-CL"/>
        </a:p>
      </dgm:t>
    </dgm:pt>
    <dgm:pt modelId="{4DFB36B9-F1F2-405D-9A76-4CBD545C4979}" type="pres">
      <dgm:prSet presAssocID="{FAD00857-2E3A-4CF2-9AED-E8BA5F4949A8}" presName="connectorText" presStyleLbl="sibTrans2D1" presStyleIdx="3" presStyleCnt="6"/>
      <dgm:spPr/>
      <dgm:t>
        <a:bodyPr/>
        <a:lstStyle/>
        <a:p>
          <a:endParaRPr lang="es-CL"/>
        </a:p>
      </dgm:t>
    </dgm:pt>
    <dgm:pt modelId="{521B1ED6-A91B-4541-882C-B8D777843D67}" type="pres">
      <dgm:prSet presAssocID="{DB7305AD-B726-442D-8FAE-C84C2CA66C95}" presName="node" presStyleLbl="node1" presStyleIdx="4" presStyleCnt="6" custScaleX="130048" custScaleY="129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0996E1-EF7F-4F18-BD61-99F95805E5A0}" type="pres">
      <dgm:prSet presAssocID="{60E994DF-FAD0-4D27-A1BA-E54CF7E315EF}" presName="sibTrans" presStyleLbl="sibTrans2D1" presStyleIdx="4" presStyleCnt="6"/>
      <dgm:spPr/>
      <dgm:t>
        <a:bodyPr/>
        <a:lstStyle/>
        <a:p>
          <a:endParaRPr lang="es-CL"/>
        </a:p>
      </dgm:t>
    </dgm:pt>
    <dgm:pt modelId="{5FFD8988-A65C-4FFB-BB3E-89F292BB3A19}" type="pres">
      <dgm:prSet presAssocID="{60E994DF-FAD0-4D27-A1BA-E54CF7E315EF}" presName="connectorText" presStyleLbl="sibTrans2D1" presStyleIdx="4" presStyleCnt="6"/>
      <dgm:spPr/>
      <dgm:t>
        <a:bodyPr/>
        <a:lstStyle/>
        <a:p>
          <a:endParaRPr lang="es-CL"/>
        </a:p>
      </dgm:t>
    </dgm:pt>
    <dgm:pt modelId="{493D8675-EE2F-4CF4-9765-15EB5F5AFF2C}" type="pres">
      <dgm:prSet presAssocID="{27FEBC01-7C3B-40C3-A6D8-9BCD908CFEB2}" presName="node" presStyleLbl="node1" presStyleIdx="5" presStyleCnt="6" custScaleX="135041" custScaleY="11996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3D67E5-C109-4110-B468-C7C61E0D541C}" type="pres">
      <dgm:prSet presAssocID="{E387D66D-7AA1-4DDC-A5E8-EA0A89A9F833}" presName="sibTrans" presStyleLbl="sibTrans2D1" presStyleIdx="5" presStyleCnt="6"/>
      <dgm:spPr/>
      <dgm:t>
        <a:bodyPr/>
        <a:lstStyle/>
        <a:p>
          <a:endParaRPr lang="es-CL"/>
        </a:p>
      </dgm:t>
    </dgm:pt>
    <dgm:pt modelId="{25D7A203-9DC1-4A03-AD54-44E06DF164AC}" type="pres">
      <dgm:prSet presAssocID="{E387D66D-7AA1-4DDC-A5E8-EA0A89A9F833}" presName="connectorText" presStyleLbl="sibTrans2D1" presStyleIdx="5" presStyleCnt="6"/>
      <dgm:spPr/>
      <dgm:t>
        <a:bodyPr/>
        <a:lstStyle/>
        <a:p>
          <a:endParaRPr lang="es-CL"/>
        </a:p>
      </dgm:t>
    </dgm:pt>
  </dgm:ptLst>
  <dgm:cxnLst>
    <dgm:cxn modelId="{934C2631-84F9-4088-A9FA-D6BB11119EB7}" type="presOf" srcId="{EA3B09C3-BBDE-476A-A66B-858CEC1FAB39}" destId="{6A0DB596-FBEC-4F39-AA2E-B39790ED5E22}" srcOrd="0" destOrd="0" presId="urn:microsoft.com/office/officeart/2005/8/layout/cycle2"/>
    <dgm:cxn modelId="{24836577-A8A9-44CE-8707-E3895BB2F9F0}" type="presOf" srcId="{60E994DF-FAD0-4D27-A1BA-E54CF7E315EF}" destId="{140996E1-EF7F-4F18-BD61-99F95805E5A0}" srcOrd="0" destOrd="0" presId="urn:microsoft.com/office/officeart/2005/8/layout/cycle2"/>
    <dgm:cxn modelId="{998F3C1B-C45C-40DC-95BF-79E946AA8D82}" type="presOf" srcId="{60E994DF-FAD0-4D27-A1BA-E54CF7E315EF}" destId="{5FFD8988-A65C-4FFB-BB3E-89F292BB3A19}" srcOrd="1" destOrd="0" presId="urn:microsoft.com/office/officeart/2005/8/layout/cycle2"/>
    <dgm:cxn modelId="{E3ED7AA2-5B66-4246-BE4F-7C83EE58C514}" srcId="{305053E7-2B04-4BE7-9837-501A99BA214D}" destId="{3E741663-9A50-432F-8E3A-E8C25BB0FA75}" srcOrd="0" destOrd="0" parTransId="{22D5BF65-756F-4457-B0B0-6A270AD48EE4}" sibTransId="{901CB681-2BF7-4EC6-876D-9FDCC4C0BD1D}"/>
    <dgm:cxn modelId="{C6DBE79A-3E6C-4472-8A67-4BFFBD5039B1}" type="presOf" srcId="{78B74A33-9687-43A2-8523-9939C5C00C7C}" destId="{27D5FD85-9370-4735-83F1-72C1A00D88CD}" srcOrd="1" destOrd="0" presId="urn:microsoft.com/office/officeart/2005/8/layout/cycle2"/>
    <dgm:cxn modelId="{556BE4C6-B7E5-4B1B-9D4A-6E858EA9F96F}" type="presOf" srcId="{3E741663-9A50-432F-8E3A-E8C25BB0FA75}" destId="{05A6090F-2E05-4073-969B-06D2ABB00CDF}" srcOrd="0" destOrd="0" presId="urn:microsoft.com/office/officeart/2005/8/layout/cycle2"/>
    <dgm:cxn modelId="{23BFC56A-68AB-43D8-8854-040DFDE8A54A}" type="presOf" srcId="{FAD00857-2E3A-4CF2-9AED-E8BA5F4949A8}" destId="{6AB5C5E9-034D-4D3E-B148-582D2581CEC1}" srcOrd="0" destOrd="0" presId="urn:microsoft.com/office/officeart/2005/8/layout/cycle2"/>
    <dgm:cxn modelId="{42681762-9F65-4EE9-B66F-6B73C3DB197E}" type="presOf" srcId="{FAD00857-2E3A-4CF2-9AED-E8BA5F4949A8}" destId="{4DFB36B9-F1F2-405D-9A76-4CBD545C4979}" srcOrd="1" destOrd="0" presId="urn:microsoft.com/office/officeart/2005/8/layout/cycle2"/>
    <dgm:cxn modelId="{5D1BEE0F-8B86-4BA2-B5F8-1CCC4B040798}" type="presOf" srcId="{679D6CE4-A91A-492F-83DF-0DE1AB20DE2F}" destId="{C0049910-4F5C-4BA6-8149-C3B753CB799D}" srcOrd="0" destOrd="0" presId="urn:microsoft.com/office/officeart/2005/8/layout/cycle2"/>
    <dgm:cxn modelId="{01BD1B70-7C37-43D3-96F5-832554B91EE2}" srcId="{305053E7-2B04-4BE7-9837-501A99BA214D}" destId="{27FEBC01-7C3B-40C3-A6D8-9BCD908CFEB2}" srcOrd="5" destOrd="0" parTransId="{AE00CD5C-E073-4425-A0AF-225F0B325101}" sibTransId="{E387D66D-7AA1-4DDC-A5E8-EA0A89A9F833}"/>
    <dgm:cxn modelId="{E6513D6A-58EC-4A7E-A317-6BB73EB29875}" type="presOf" srcId="{901CB681-2BF7-4EC6-876D-9FDCC4C0BD1D}" destId="{881987D4-9A5B-4758-9B4C-B1FF2A7153D9}" srcOrd="1" destOrd="0" presId="urn:microsoft.com/office/officeart/2005/8/layout/cycle2"/>
    <dgm:cxn modelId="{F6CBAB13-7FAE-40BE-AD05-3CCF63AB1723}" srcId="{305053E7-2B04-4BE7-9837-501A99BA214D}" destId="{DB7305AD-B726-442D-8FAE-C84C2CA66C95}" srcOrd="4" destOrd="0" parTransId="{2FCB3CB9-590C-48E9-8255-A094F18C2373}" sibTransId="{60E994DF-FAD0-4D27-A1BA-E54CF7E315EF}"/>
    <dgm:cxn modelId="{9071569B-9862-4F92-AEEC-257D4B4D4CBF}" type="presOf" srcId="{E387D66D-7AA1-4DDC-A5E8-EA0A89A9F833}" destId="{25D7A203-9DC1-4A03-AD54-44E06DF164AC}" srcOrd="1" destOrd="0" presId="urn:microsoft.com/office/officeart/2005/8/layout/cycle2"/>
    <dgm:cxn modelId="{DE8B51FD-F33A-4A8B-A4A3-52BD321273C9}" srcId="{305053E7-2B04-4BE7-9837-501A99BA214D}" destId="{713EF274-3461-4A63-8601-AF677F41B0C2}" srcOrd="1" destOrd="0" parTransId="{41C36D1D-1C1D-4CD1-865E-E2BAB2BB9ACA}" sibTransId="{78B74A33-9687-43A2-8523-9939C5C00C7C}"/>
    <dgm:cxn modelId="{29BF0A7E-49D3-4ADB-BAA7-2A844F4D621D}" type="presOf" srcId="{E387D66D-7AA1-4DDC-A5E8-EA0A89A9F833}" destId="{B43D67E5-C109-4110-B468-C7C61E0D541C}" srcOrd="0" destOrd="0" presId="urn:microsoft.com/office/officeart/2005/8/layout/cycle2"/>
    <dgm:cxn modelId="{D4767F6A-04D6-4221-BAD7-FDED5E2F5176}" type="presOf" srcId="{9A6D9D85-5271-4B78-8571-6BB07F592320}" destId="{CD089B61-407D-483B-B53E-D32CB70DE58B}" srcOrd="1" destOrd="0" presId="urn:microsoft.com/office/officeart/2005/8/layout/cycle2"/>
    <dgm:cxn modelId="{4850DA68-950D-49A1-9D4D-A158F5B187C9}" type="presOf" srcId="{78B74A33-9687-43A2-8523-9939C5C00C7C}" destId="{306AE1E3-388C-46A0-896E-F6FD2738881F}" srcOrd="0" destOrd="0" presId="urn:microsoft.com/office/officeart/2005/8/layout/cycle2"/>
    <dgm:cxn modelId="{2FAD16A4-661B-4648-A4DA-77956FC03575}" type="presOf" srcId="{901CB681-2BF7-4EC6-876D-9FDCC4C0BD1D}" destId="{E9475DCE-4458-4353-B7BF-CD32B3D474C4}" srcOrd="0" destOrd="0" presId="urn:microsoft.com/office/officeart/2005/8/layout/cycle2"/>
    <dgm:cxn modelId="{FC1E815B-29EA-487D-9A4D-9393DD481DFD}" type="presOf" srcId="{713EF274-3461-4A63-8601-AF677F41B0C2}" destId="{4DBB5765-A8AE-4CC3-B01B-24801AE2D9F5}" srcOrd="0" destOrd="0" presId="urn:microsoft.com/office/officeart/2005/8/layout/cycle2"/>
    <dgm:cxn modelId="{3E95E360-8A41-4343-97BF-8B869824C3AB}" srcId="{305053E7-2B04-4BE7-9837-501A99BA214D}" destId="{EA3B09C3-BBDE-476A-A66B-858CEC1FAB39}" srcOrd="2" destOrd="0" parTransId="{9E28B4B0-34B5-463E-8356-E36255C05536}" sibTransId="{9A6D9D85-5271-4B78-8571-6BB07F592320}"/>
    <dgm:cxn modelId="{411202CB-4844-45FD-9E8D-BE5538240EC2}" type="presOf" srcId="{DB7305AD-B726-442D-8FAE-C84C2CA66C95}" destId="{521B1ED6-A91B-4541-882C-B8D777843D67}" srcOrd="0" destOrd="0" presId="urn:microsoft.com/office/officeart/2005/8/layout/cycle2"/>
    <dgm:cxn modelId="{B5509BF1-EDC8-4EDD-B90A-12A89F39567F}" type="presOf" srcId="{305053E7-2B04-4BE7-9837-501A99BA214D}" destId="{546D2C0E-ADCE-40CA-9F2F-31D44330E92A}" srcOrd="0" destOrd="0" presId="urn:microsoft.com/office/officeart/2005/8/layout/cycle2"/>
    <dgm:cxn modelId="{D7B48349-715B-401C-8D21-CABF15268DB0}" type="presOf" srcId="{27FEBC01-7C3B-40C3-A6D8-9BCD908CFEB2}" destId="{493D8675-EE2F-4CF4-9765-15EB5F5AFF2C}" srcOrd="0" destOrd="0" presId="urn:microsoft.com/office/officeart/2005/8/layout/cycle2"/>
    <dgm:cxn modelId="{73E3BA63-2EC2-49BD-8223-38A8804AE936}" srcId="{305053E7-2B04-4BE7-9837-501A99BA214D}" destId="{679D6CE4-A91A-492F-83DF-0DE1AB20DE2F}" srcOrd="3" destOrd="0" parTransId="{8F000DC8-3744-46D9-9C96-410E49987BC2}" sibTransId="{FAD00857-2E3A-4CF2-9AED-E8BA5F4949A8}"/>
    <dgm:cxn modelId="{FDF1E4D6-C1CF-461F-BD2C-774850AFADAC}" type="presOf" srcId="{9A6D9D85-5271-4B78-8571-6BB07F592320}" destId="{BE116BAC-4784-4EB0-8B5B-F1030C86E93E}" srcOrd="0" destOrd="0" presId="urn:microsoft.com/office/officeart/2005/8/layout/cycle2"/>
    <dgm:cxn modelId="{271839E2-1642-4803-84DA-D99C7F85E8E8}" type="presParOf" srcId="{546D2C0E-ADCE-40CA-9F2F-31D44330E92A}" destId="{05A6090F-2E05-4073-969B-06D2ABB00CDF}" srcOrd="0" destOrd="0" presId="urn:microsoft.com/office/officeart/2005/8/layout/cycle2"/>
    <dgm:cxn modelId="{EA3FE42F-87CE-41E4-80E0-899C3DE0B029}" type="presParOf" srcId="{546D2C0E-ADCE-40CA-9F2F-31D44330E92A}" destId="{E9475DCE-4458-4353-B7BF-CD32B3D474C4}" srcOrd="1" destOrd="0" presId="urn:microsoft.com/office/officeart/2005/8/layout/cycle2"/>
    <dgm:cxn modelId="{F2683EF1-D425-4D38-A7C1-2D49365E5930}" type="presParOf" srcId="{E9475DCE-4458-4353-B7BF-CD32B3D474C4}" destId="{881987D4-9A5B-4758-9B4C-B1FF2A7153D9}" srcOrd="0" destOrd="0" presId="urn:microsoft.com/office/officeart/2005/8/layout/cycle2"/>
    <dgm:cxn modelId="{46D276A4-595A-484D-9F60-47317BECFCA7}" type="presParOf" srcId="{546D2C0E-ADCE-40CA-9F2F-31D44330E92A}" destId="{4DBB5765-A8AE-4CC3-B01B-24801AE2D9F5}" srcOrd="2" destOrd="0" presId="urn:microsoft.com/office/officeart/2005/8/layout/cycle2"/>
    <dgm:cxn modelId="{6E7A39DB-02AB-4C33-92A4-7F0637A01577}" type="presParOf" srcId="{546D2C0E-ADCE-40CA-9F2F-31D44330E92A}" destId="{306AE1E3-388C-46A0-896E-F6FD2738881F}" srcOrd="3" destOrd="0" presId="urn:microsoft.com/office/officeart/2005/8/layout/cycle2"/>
    <dgm:cxn modelId="{E9FCFB3F-8442-4579-AAAA-C42D6D32D841}" type="presParOf" srcId="{306AE1E3-388C-46A0-896E-F6FD2738881F}" destId="{27D5FD85-9370-4735-83F1-72C1A00D88CD}" srcOrd="0" destOrd="0" presId="urn:microsoft.com/office/officeart/2005/8/layout/cycle2"/>
    <dgm:cxn modelId="{4A483FE6-D8B4-4E36-865B-B591DFC4AC32}" type="presParOf" srcId="{546D2C0E-ADCE-40CA-9F2F-31D44330E92A}" destId="{6A0DB596-FBEC-4F39-AA2E-B39790ED5E22}" srcOrd="4" destOrd="0" presId="urn:microsoft.com/office/officeart/2005/8/layout/cycle2"/>
    <dgm:cxn modelId="{B6236946-A2DA-472C-91AE-4958D81279A7}" type="presParOf" srcId="{546D2C0E-ADCE-40CA-9F2F-31D44330E92A}" destId="{BE116BAC-4784-4EB0-8B5B-F1030C86E93E}" srcOrd="5" destOrd="0" presId="urn:microsoft.com/office/officeart/2005/8/layout/cycle2"/>
    <dgm:cxn modelId="{90CCDA03-AAB5-4DD5-89B9-8F347A21A80E}" type="presParOf" srcId="{BE116BAC-4784-4EB0-8B5B-F1030C86E93E}" destId="{CD089B61-407D-483B-B53E-D32CB70DE58B}" srcOrd="0" destOrd="0" presId="urn:microsoft.com/office/officeart/2005/8/layout/cycle2"/>
    <dgm:cxn modelId="{3B87CBB2-B7FC-4A8F-82BE-FEF8E6795B1C}" type="presParOf" srcId="{546D2C0E-ADCE-40CA-9F2F-31D44330E92A}" destId="{C0049910-4F5C-4BA6-8149-C3B753CB799D}" srcOrd="6" destOrd="0" presId="urn:microsoft.com/office/officeart/2005/8/layout/cycle2"/>
    <dgm:cxn modelId="{49D7A4D0-E75A-4878-8DE5-C3C446EEA42F}" type="presParOf" srcId="{546D2C0E-ADCE-40CA-9F2F-31D44330E92A}" destId="{6AB5C5E9-034D-4D3E-B148-582D2581CEC1}" srcOrd="7" destOrd="0" presId="urn:microsoft.com/office/officeart/2005/8/layout/cycle2"/>
    <dgm:cxn modelId="{358CD8FE-0E61-4C6F-9EA3-4DDC297869DF}" type="presParOf" srcId="{6AB5C5E9-034D-4D3E-B148-582D2581CEC1}" destId="{4DFB36B9-F1F2-405D-9A76-4CBD545C4979}" srcOrd="0" destOrd="0" presId="urn:microsoft.com/office/officeart/2005/8/layout/cycle2"/>
    <dgm:cxn modelId="{6AC57E21-EE83-481E-8994-180053E4E5A6}" type="presParOf" srcId="{546D2C0E-ADCE-40CA-9F2F-31D44330E92A}" destId="{521B1ED6-A91B-4541-882C-B8D777843D67}" srcOrd="8" destOrd="0" presId="urn:microsoft.com/office/officeart/2005/8/layout/cycle2"/>
    <dgm:cxn modelId="{88338A98-8F0C-4871-BAD8-5BDEBC6D8941}" type="presParOf" srcId="{546D2C0E-ADCE-40CA-9F2F-31D44330E92A}" destId="{140996E1-EF7F-4F18-BD61-99F95805E5A0}" srcOrd="9" destOrd="0" presId="urn:microsoft.com/office/officeart/2005/8/layout/cycle2"/>
    <dgm:cxn modelId="{8BB0EEC0-3AD8-48CD-A0A0-FCAF916D0EF1}" type="presParOf" srcId="{140996E1-EF7F-4F18-BD61-99F95805E5A0}" destId="{5FFD8988-A65C-4FFB-BB3E-89F292BB3A19}" srcOrd="0" destOrd="0" presId="urn:microsoft.com/office/officeart/2005/8/layout/cycle2"/>
    <dgm:cxn modelId="{B5FA63CF-79BB-4F2C-872E-E305DDB2CF81}" type="presParOf" srcId="{546D2C0E-ADCE-40CA-9F2F-31D44330E92A}" destId="{493D8675-EE2F-4CF4-9765-15EB5F5AFF2C}" srcOrd="10" destOrd="0" presId="urn:microsoft.com/office/officeart/2005/8/layout/cycle2"/>
    <dgm:cxn modelId="{9511F21A-B865-46A1-B6D2-630C1E8E4561}" type="presParOf" srcId="{546D2C0E-ADCE-40CA-9F2F-31D44330E92A}" destId="{B43D67E5-C109-4110-B468-C7C61E0D541C}" srcOrd="11" destOrd="0" presId="urn:microsoft.com/office/officeart/2005/8/layout/cycle2"/>
    <dgm:cxn modelId="{D735A470-4C8C-4646-954C-EB5DD1002066}" type="presParOf" srcId="{B43D67E5-C109-4110-B468-C7C61E0D541C}" destId="{25D7A203-9DC1-4A03-AD54-44E06DF164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6090F-2E05-4073-969B-06D2ABB00CDF}">
      <dsp:nvSpPr>
        <dsp:cNvPr id="0" name=""/>
        <dsp:cNvSpPr/>
      </dsp:nvSpPr>
      <dsp:spPr>
        <a:xfrm>
          <a:off x="3430888" y="-46353"/>
          <a:ext cx="1501664" cy="1388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Cuando se sospecha de riesgos para salud/medio ambiente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3650802" y="156951"/>
        <a:ext cx="1061836" cy="981639"/>
      </dsp:txXfrm>
    </dsp:sp>
    <dsp:sp modelId="{E9475DCE-4458-4353-B7BF-CD32B3D474C4}">
      <dsp:nvSpPr>
        <dsp:cNvPr id="0" name=""/>
        <dsp:cNvSpPr/>
      </dsp:nvSpPr>
      <dsp:spPr>
        <a:xfrm rot="1708734">
          <a:off x="4793064" y="844198"/>
          <a:ext cx="234000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797311" y="906934"/>
        <a:ext cx="163800" cy="238419"/>
      </dsp:txXfrm>
    </dsp:sp>
    <dsp:sp modelId="{4DBB5765-A8AE-4CC3-B01B-24801AE2D9F5}">
      <dsp:nvSpPr>
        <dsp:cNvPr id="0" name=""/>
        <dsp:cNvSpPr/>
      </dsp:nvSpPr>
      <dsp:spPr>
        <a:xfrm>
          <a:off x="4891240" y="740166"/>
          <a:ext cx="1525177" cy="1412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Cuando se desea hacer disposición final de contaminantes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5114597" y="947005"/>
        <a:ext cx="1078463" cy="998706"/>
      </dsp:txXfrm>
    </dsp:sp>
    <dsp:sp modelId="{306AE1E3-388C-46A0-896E-F6FD2738881F}">
      <dsp:nvSpPr>
        <dsp:cNvPr id="0" name=""/>
        <dsp:cNvSpPr/>
      </dsp:nvSpPr>
      <dsp:spPr>
        <a:xfrm rot="5400000">
          <a:off x="5580677" y="2087748"/>
          <a:ext cx="146302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02623" y="2145276"/>
        <a:ext cx="102411" cy="238419"/>
      </dsp:txXfrm>
    </dsp:sp>
    <dsp:sp modelId="{6A0DB596-FBEC-4F39-AA2E-B39790ED5E22}">
      <dsp:nvSpPr>
        <dsp:cNvPr id="0" name=""/>
        <dsp:cNvSpPr/>
      </dsp:nvSpPr>
      <dsp:spPr>
        <a:xfrm>
          <a:off x="4875045" y="2428593"/>
          <a:ext cx="1557566" cy="1571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Cuando se han detectado impactos en salud humana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5103145" y="2658671"/>
        <a:ext cx="1101366" cy="1110915"/>
      </dsp:txXfrm>
    </dsp:sp>
    <dsp:sp modelId="{BE116BAC-4784-4EB0-8B5B-F1030C86E93E}">
      <dsp:nvSpPr>
        <dsp:cNvPr id="0" name=""/>
        <dsp:cNvSpPr/>
      </dsp:nvSpPr>
      <dsp:spPr>
        <a:xfrm rot="9000000">
          <a:off x="4798885" y="3452897"/>
          <a:ext cx="194513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853330" y="3517782"/>
        <a:ext cx="136159" cy="238419"/>
      </dsp:txXfrm>
    </dsp:sp>
    <dsp:sp modelId="{C0049910-4F5C-4BA6-8149-C3B753CB799D}">
      <dsp:nvSpPr>
        <dsp:cNvPr id="0" name=""/>
        <dsp:cNvSpPr/>
      </dsp:nvSpPr>
      <dsp:spPr>
        <a:xfrm>
          <a:off x="3313169" y="3350991"/>
          <a:ext cx="1619449" cy="1494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Con finas científicos 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3550332" y="3569789"/>
        <a:ext cx="1145123" cy="1056451"/>
      </dsp:txXfrm>
    </dsp:sp>
    <dsp:sp modelId="{6AB5C5E9-034D-4D3E-B148-582D2581CEC1}">
      <dsp:nvSpPr>
        <dsp:cNvPr id="0" name=""/>
        <dsp:cNvSpPr/>
      </dsp:nvSpPr>
      <dsp:spPr>
        <a:xfrm rot="12600000">
          <a:off x="3234729" y="3452064"/>
          <a:ext cx="226949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3298253" y="3548558"/>
        <a:ext cx="158864" cy="238419"/>
      </dsp:txXfrm>
    </dsp:sp>
    <dsp:sp modelId="{521B1ED6-A91B-4541-882C-B8D777843D67}">
      <dsp:nvSpPr>
        <dsp:cNvPr id="0" name=""/>
        <dsp:cNvSpPr/>
      </dsp:nvSpPr>
      <dsp:spPr>
        <a:xfrm>
          <a:off x="1826380" y="2450951"/>
          <a:ext cx="1531158" cy="152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Responsabilidad de la industria 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2050613" y="2674480"/>
        <a:ext cx="1082692" cy="1079296"/>
      </dsp:txXfrm>
    </dsp:sp>
    <dsp:sp modelId="{140996E1-EF7F-4F18-BD61-99F95805E5A0}">
      <dsp:nvSpPr>
        <dsp:cNvPr id="0" name=""/>
        <dsp:cNvSpPr/>
      </dsp:nvSpPr>
      <dsp:spPr>
        <a:xfrm rot="16200000">
          <a:off x="2512883" y="2107544"/>
          <a:ext cx="158152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rgbClr val="7030A0"/>
            </a:solidFill>
          </a:endParaRPr>
        </a:p>
      </dsp:txBody>
      <dsp:txXfrm>
        <a:off x="2536606" y="2210740"/>
        <a:ext cx="110706" cy="238419"/>
      </dsp:txXfrm>
    </dsp:sp>
    <dsp:sp modelId="{493D8675-EE2F-4CF4-9765-15EB5F5AFF2C}">
      <dsp:nvSpPr>
        <dsp:cNvPr id="0" name=""/>
        <dsp:cNvSpPr/>
      </dsp:nvSpPr>
      <dsp:spPr>
        <a:xfrm>
          <a:off x="1796987" y="740166"/>
          <a:ext cx="1589944" cy="14123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rgbClr val="000099"/>
              </a:solidFill>
            </a:rPr>
            <a:t>Con fines legales</a:t>
          </a:r>
          <a:endParaRPr lang="en-US" sz="1200" b="1" kern="1200" dirty="0">
            <a:solidFill>
              <a:srgbClr val="000099"/>
            </a:solidFill>
          </a:endParaRPr>
        </a:p>
      </dsp:txBody>
      <dsp:txXfrm>
        <a:off x="2029829" y="947005"/>
        <a:ext cx="1124260" cy="998706"/>
      </dsp:txXfrm>
    </dsp:sp>
    <dsp:sp modelId="{B43D67E5-C109-4110-B468-C7C61E0D541C}">
      <dsp:nvSpPr>
        <dsp:cNvPr id="0" name=""/>
        <dsp:cNvSpPr/>
      </dsp:nvSpPr>
      <dsp:spPr>
        <a:xfrm rot="19999690">
          <a:off x="3328811" y="842071"/>
          <a:ext cx="141182" cy="397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rgbClr val="FF0000"/>
            </a:solidFill>
          </a:endParaRPr>
        </a:p>
      </dsp:txBody>
      <dsp:txXfrm>
        <a:off x="3331064" y="931050"/>
        <a:ext cx="98827" cy="238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52C4A-887D-48B2-B7F9-300273E72990}" type="datetimeFigureOut">
              <a:rPr lang="es-CL" smtClean="0"/>
              <a:t>10-10-2019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07501-16F3-48BC-9FA3-402B522DAFA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076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pPr eaLnBrk="1" hangingPunct="1"/>
            <a:fld id="{B78A26F8-73A2-46F1-81C8-4F4B6CFF0477}" type="slidenum">
              <a:rPr lang="es-ES" altLang="es-CL" sz="1200" b="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3</a:t>
            </a:fld>
            <a:endParaRPr lang="es-ES" altLang="es-CL" sz="1200" b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CL" b="1" smtClean="0">
                <a:latin typeface="Arial" pitchFamily="34" charset="0"/>
              </a:rPr>
              <a:t>Dra. Laura Börgel </a:t>
            </a:r>
          </a:p>
        </p:txBody>
      </p:sp>
    </p:spTree>
    <p:extLst>
      <p:ext uri="{BB962C8B-B14F-4D97-AF65-F5344CB8AC3E}">
        <p14:creationId xmlns:p14="http://schemas.microsoft.com/office/powerpoint/2010/main" val="323512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7C838B-3DEC-46C2-9DDE-2AC474A16D11}" type="slidenum">
              <a:rPr lang="en-US" altLang="es-PE"/>
              <a:pPr>
                <a:spcBef>
                  <a:spcPct val="0"/>
                </a:spcBef>
              </a:pPr>
              <a:t>6</a:t>
            </a:fld>
            <a:endParaRPr lang="en-US" altLang="es-PE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6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980DD-ABC5-4BF8-9CFA-D24E3B650B49}" type="slidenum">
              <a:rPr lang="en-US" altLang="es-PE"/>
              <a:pPr>
                <a:spcBef>
                  <a:spcPct val="0"/>
                </a:spcBef>
              </a:pPr>
              <a:t>7</a:t>
            </a:fld>
            <a:endParaRPr lang="en-US" altLang="es-PE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s-ES" b="1" dirty="0" smtClean="0"/>
              <a:t>Medidas de Prevención: 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 smtClean="0"/>
              <a:t>Lavado de manos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 smtClean="0"/>
              <a:t>Consumo de agua segura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 smtClean="0"/>
              <a:t>Limpieza de la vivienda</a:t>
            </a:r>
          </a:p>
          <a:p>
            <a:pPr eaLnBrk="1" hangingPunct="1">
              <a:buFontTx/>
              <a:buChar char="•"/>
              <a:defRPr/>
            </a:pPr>
            <a:r>
              <a:rPr lang="es-ES" dirty="0" smtClean="0"/>
              <a:t>Lavado de alimentos y adecuada nutrición (ingesta adecuada de hierro, calcio, vitamina C y Vitamina A)</a:t>
            </a:r>
          </a:p>
          <a:p>
            <a:pPr eaLnBrk="1" hangingPunct="1">
              <a:buFontTx/>
              <a:buChar char="•"/>
              <a:defRPr/>
            </a:pPr>
            <a:r>
              <a:rPr lang="es-PE" dirty="0" smtClean="0"/>
              <a:t>Cambio de ropa de expuestos ocupacionales</a:t>
            </a:r>
          </a:p>
          <a:p>
            <a:pPr eaLnBrk="1" hangingPunct="1">
              <a:defRPr/>
            </a:pPr>
            <a:endParaRPr lang="es-ES" dirty="0" smtClean="0"/>
          </a:p>
          <a:p>
            <a:pPr algn="just">
              <a:defRPr/>
            </a:pPr>
            <a:r>
              <a:rPr lang="es-PE" b="1" dirty="0" smtClean="0"/>
              <a:t>Higiene: Evitar la ingesta de polvo contaminado con plomo. </a:t>
            </a:r>
            <a:r>
              <a:rPr lang="es-PE" dirty="0" smtClean="0"/>
              <a:t>A través del lavado de manos y otros como lavar en forma regular los juguetes, chupones, biberones, y limpiar el polvo de la casa con un trapo húmedo.</a:t>
            </a:r>
          </a:p>
          <a:p>
            <a:pPr algn="just">
              <a:defRPr/>
            </a:pPr>
            <a:r>
              <a:rPr lang="es-PE" b="1" dirty="0" smtClean="0"/>
              <a:t>Alimentación: evitar la anemia. </a:t>
            </a:r>
            <a:r>
              <a:rPr lang="es-PE" dirty="0" smtClean="0"/>
              <a:t>Evitar periodos de ayuno prolongado, ingerir alimentos como frijoles, la leche, el queso, el yogurt, la carne magra, los vegetales como el brócoli y las hortalizas verdes son de gran utilidad ya que tienen un alto contenido de calcio y hierro. Las frutas y verduras deben ser lavadas antes de consumirlas y en general los alimentos deben guardarse en un lugar libre de polvo. Debido a la importancia de los utensilios de barro vidriado como medio de exposición a plomo, debe evitarse colocar y guardar alimentos en dichos recipientes. No ingerir alimentos ni bebidas enlatadas en envases con soldadura de plomo.</a:t>
            </a:r>
          </a:p>
          <a:p>
            <a:pPr algn="just">
              <a:defRPr/>
            </a:pPr>
            <a:r>
              <a:rPr lang="es-PE" b="1" dirty="0" smtClean="0"/>
              <a:t>Otras medidas preventivas: </a:t>
            </a:r>
            <a:r>
              <a:rPr lang="es-PE" dirty="0" smtClean="0"/>
              <a:t>verificar que los lápices y juguetes de los niños no contengan plomo, al igual que las pinturas utilizadas para interiores y exteriores de las casas. En caso de que el padre o la madre se dediquen a alguna actividad relacionada con el plomo (metalúrgica, taller de acumuladores, alfarería, etc.) deberán cambiarse de ropa y bañarse antes de abandonar su trabajo para evitar el transporte de plomo a la casa y por consecuencia la exposición de sus hijos al plomo.</a:t>
            </a:r>
            <a:endParaRPr lang="es-ES" sz="1800" dirty="0" smtClean="0"/>
          </a:p>
          <a:p>
            <a:pPr algn="just">
              <a:defRPr/>
            </a:pPr>
            <a:endParaRPr lang="es-ES" b="1" dirty="0" smtClean="0"/>
          </a:p>
          <a:p>
            <a:pPr algn="just">
              <a:defRPr/>
            </a:pPr>
            <a:r>
              <a:rPr lang="es-ES" b="1" dirty="0" smtClean="0"/>
              <a:t>Impacto a la Salud </a:t>
            </a:r>
          </a:p>
          <a:p>
            <a:pPr algn="just">
              <a:defRPr/>
            </a:pPr>
            <a:r>
              <a:rPr lang="es-ES" b="1" dirty="0" smtClean="0"/>
              <a:t>Quienes:</a:t>
            </a:r>
            <a:r>
              <a:rPr lang="es-ES" dirty="0" smtClean="0"/>
              <a:t> </a:t>
            </a:r>
            <a:r>
              <a:rPr lang="es-P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Población expuesta a fuentes contaminantes (3 km a la redonda, todas las etapas de vida, priorizando población vulnerable, niños menores de 9 años y gestantes) en las </a:t>
            </a:r>
            <a:r>
              <a:rPr lang="es-ES" dirty="0" smtClean="0"/>
              <a:t>Regiones de: </a:t>
            </a:r>
            <a:r>
              <a:rPr lang="es-P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Junín, Pasco, Cajamarca, Puno, Huancavelica, Callao, Loreto, Madre de Dios, Huánuco, Piura – Sullana, Cusco, Ancash, Arequipa, Apurímac, Lima Norte, La Libertad, Tacna e Ica. </a:t>
            </a:r>
          </a:p>
          <a:p>
            <a:pPr algn="just">
              <a:defRPr/>
            </a:pPr>
            <a:endParaRPr lang="es-P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84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84B55-5DC9-4FE9-89E2-719D4B2BEBC1}" type="slidenum">
              <a:rPr lang="es-ES" altLang="en-US" smtClean="0"/>
              <a:pPr/>
              <a:t>‹Nº›</a:t>
            </a:fld>
            <a:endParaRPr lang="es-E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8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50A78-292B-496F-9502-2F609911BD17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974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9837-4515-4C2D-A07E-53C4B7D91F0F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3872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4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92D6-D9BC-404B-912D-A99A1CA9DC47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8250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99DC9-00B7-4F4C-98B7-065ABC3F96E1}" type="slidenum">
              <a:rPr lang="es-ES" altLang="en-US" smtClean="0"/>
              <a:pPr/>
              <a:t>‹Nº›</a:t>
            </a:fld>
            <a:endParaRPr lang="es-E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10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EAA19-D735-455F-A16C-EDA458423495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0215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5124-E33A-48F9-9272-7F1AD582D907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306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9081-BC81-4F34-8232-F18CC8E43F7D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23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F2F3-EB9F-4348-A384-CC49E307213B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8568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5D59A9-28D6-4F51-AF17-8649FFFF152C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390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9AF8-64ED-4D80-8909-8CC31CE69CC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5450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8CC572D-5191-4E5C-BA85-FD629FC9AED4}" type="slidenum">
              <a:rPr lang="es-ES" smtClean="0">
                <a:solidFill>
                  <a:srgbClr val="000000"/>
                </a:solidFill>
                <a:cs typeface="+mn-cs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Razniewska%20G%22%5bAuthor%5d&amp;itool=EntrezSystem2.PEntrez.Pubmed.Pubmed_ResultsPanel.Pubmed_RVAbstract" TargetMode="External"/><Relationship Id="rId13" Type="http://schemas.openxmlformats.org/officeDocument/2006/relationships/hyperlink" Target="http://www.ncbi.nlm.nih.gov/pubmed?term=%22Pfaller%20K%22%5bAuthor%5d&amp;itool=EntrezSystem2.PEntrez.Pubmed.Pubmed_ResultsPanel.Pubmed_RVAbstract" TargetMode="External"/><Relationship Id="rId18" Type="http://schemas.openxmlformats.org/officeDocument/2006/relationships/hyperlink" Target="http://www.ncbi.nlm.nih.gov/pubmed?term=%22Laufer%20G%22%5bAuthor%5d&amp;itool=EntrezSystem2.PEntrez.Pubmed.Pubmed_ResultsPanel.Pubmed_RVAbstract" TargetMode="External"/><Relationship Id="rId3" Type="http://schemas.openxmlformats.org/officeDocument/2006/relationships/hyperlink" Target="http://www.ncbi.nlm.nih.gov/pubmed?term=%22Prozialeck%20WC%22%5bAuthor%5d&amp;itool=EntrezSystem2.PEntrez.Pubmed.Pubmed_ResultsPanel.Pubmed_RVAbstract" TargetMode="External"/><Relationship Id="rId21" Type="http://schemas.openxmlformats.org/officeDocument/2006/relationships/hyperlink" Target="http://www.ncbi.nlm.nih.gov/pubmed?term=%22Bernhard%20D%22%5bAuthor%5d&amp;itool=EntrezSystem2.PEntrez.Pubmed.Pubmed_ResultsPanel.Pubmed_RVAbstract" TargetMode="External"/><Relationship Id="rId7" Type="http://schemas.openxmlformats.org/officeDocument/2006/relationships/hyperlink" Target="http://www.ncbi.nlm.nih.gov/pubmed?term=%22Halatek%20T%22%5bAuthor%5d&amp;itool=EntrezSystem2.PEntrez.Pubmed.Pubmed_ResultsPanel.Pubmed_RVAbstract" TargetMode="External"/><Relationship Id="rId12" Type="http://schemas.openxmlformats.org/officeDocument/2006/relationships/hyperlink" Target="http://www.ncbi.nlm.nih.gov/pubmed?term=%22Ritsch%20A%22%5bAuthor%5d&amp;itool=EntrezSystem2.PEntrez.Pubmed.Pubmed_ResultsPanel.Pubmed_RVAbstract" TargetMode="External"/><Relationship Id="rId17" Type="http://schemas.openxmlformats.org/officeDocument/2006/relationships/hyperlink" Target="http://www.ncbi.nlm.nih.gov/pubmed?term=%22Willeit%20J%22%5bAuthor%5d&amp;itool=EntrezSystem2.PEntrez.Pubmed.Pubmed_ResultsPanel.Pubmed_RVAbstract" TargetMode="External"/><Relationship Id="rId2" Type="http://schemas.openxmlformats.org/officeDocument/2006/relationships/hyperlink" Target="http://www.ncbi.nlm.nih.gov/pubmed?term=%22Edwards%20JR%22%5bAuthor%5d&amp;itool=EntrezSystem2.PEntrez.Pubmed.Pubmed_ResultsPanel.Pubmed_RVAbstract" TargetMode="External"/><Relationship Id="rId16" Type="http://schemas.openxmlformats.org/officeDocument/2006/relationships/hyperlink" Target="http://www.ncbi.nlm.nih.gov/pubmed?term=%22Zeller%20I%22%5bAuthor%5d&amp;itool=EntrezSystem2.PEntrez.Pubmed.Pubmed_ResultsPanel.Pubmed_RVAbstract" TargetMode="External"/><Relationship Id="rId20" Type="http://schemas.openxmlformats.org/officeDocument/2006/relationships/hyperlink" Target="http://www.ncbi.nlm.nih.gov/pubmed?term=%22Kiechl%20S%22%5bAuthor%5d&amp;itool=EntrezSystem2.PEntrez.Pubmed.Pubmed_ResultsPanel.Pubmed_RVAbstrac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Jakubowski%20M%22%5bAuthor%5d&amp;itool=EntrezSystem2.PEntrez.Pubmed.Pubmed_ResultsPanel.Pubmed_RVAbstract" TargetMode="External"/><Relationship Id="rId11" Type="http://schemas.openxmlformats.org/officeDocument/2006/relationships/hyperlink" Target="http://www.ncbi.nlm.nih.gov/pubmed?term=%22Seubert%20A%22%5bAuthor%5d&amp;itool=EntrezSystem2.PEntrez.Pubmed.Pubmed_ResultsPanel.Pubmed_RVAbstract" TargetMode="External"/><Relationship Id="rId5" Type="http://schemas.openxmlformats.org/officeDocument/2006/relationships/hyperlink" Target="http://www.ncbi.nlm.nih.gov/pubmed?term=%22Trzcinka-Ochocka%20M%22%5bAuthor%5d&amp;itool=EntrezSystem2.PEntrez.Pubmed.Pubmed_ResultsPanel.Pubmed_RVAbstract" TargetMode="External"/><Relationship Id="rId15" Type="http://schemas.openxmlformats.org/officeDocument/2006/relationships/hyperlink" Target="http://www.ncbi.nlm.nih.gov/pubmed?term=%22Shen%20YH%22%5bAuthor%5d&amp;itool=EntrezSystem2.PEntrez.Pubmed.Pubmed_ResultsPanel.Pubmed_RVAbstract" TargetMode="External"/><Relationship Id="rId10" Type="http://schemas.openxmlformats.org/officeDocument/2006/relationships/hyperlink" Target="http://www.ncbi.nlm.nih.gov/pubmed?term=%22Knoflach%20M%22%5bAuthor%5d&amp;itool=EntrezSystem2.PEntrez.Pubmed.Pubmed_ResultsPanel.Pubmed_RVAbstract" TargetMode="External"/><Relationship Id="rId19" Type="http://schemas.openxmlformats.org/officeDocument/2006/relationships/hyperlink" Target="http://www.ncbi.nlm.nih.gov/pubmed?term=%22Wick%20G%22%5bAuthor%5d&amp;itool=EntrezSystem2.PEntrez.Pubmed.Pubmed_ResultsPanel.Pubmed_RVAbstract" TargetMode="External"/><Relationship Id="rId4" Type="http://schemas.openxmlformats.org/officeDocument/2006/relationships/hyperlink" Target="http://www.ncbi.nlm.nih.gov/pubmed?term=%22Bernard%20A%22%5bAuthor%5d&amp;itool=EntrezSystem2.PEntrez.Pubmed.Pubmed_ResultsPanel.Pubmed_RVAbstract" TargetMode="External"/><Relationship Id="rId9" Type="http://schemas.openxmlformats.org/officeDocument/2006/relationships/hyperlink" Target="http://www.ncbi.nlm.nih.gov/pubmed?term=%22Messner%20B%22%5bAuthor%5d&amp;itool=EntrezSystem2.PEntrez.Pubmed.Pubmed_ResultsPanel.Pubmed_RVAbstract" TargetMode="External"/><Relationship Id="rId14" Type="http://schemas.openxmlformats.org/officeDocument/2006/relationships/hyperlink" Target="http://www.ncbi.nlm.nih.gov/pubmed?term=%22Henderson%20B%22%5bAuthor%5d&amp;itool=EntrezSystem2.PEntrez.Pubmed.Pubmed_ResultsPanel.Pubmed_RVAbstrac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J6fVSip8A" TargetMode="External"/><Relationship Id="rId2" Type="http://schemas.openxmlformats.org/officeDocument/2006/relationships/hyperlink" Target="https://youtu.be/MkooyuHVU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eapaza@dirislimaeste.gob.pe" TargetMode="External"/><Relationship Id="rId2" Type="http://schemas.openxmlformats.org/officeDocument/2006/relationships/hyperlink" Target="mailto:eapazas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484784"/>
            <a:ext cx="7632848" cy="1470025"/>
          </a:xfrm>
        </p:spPr>
        <p:txBody>
          <a:bodyPr anchor="ctr">
            <a:normAutofit/>
          </a:bodyPr>
          <a:lstStyle/>
          <a:p>
            <a:pPr algn="ctr"/>
            <a:r>
              <a:rPr lang="es-UY" altLang="en-US" sz="3600" dirty="0" smtClean="0">
                <a:solidFill>
                  <a:schemeClr val="tx1"/>
                </a:solidFill>
              </a:rPr>
              <a:t>METALES PESADOS Y SALUD HUMANA </a:t>
            </a:r>
            <a:br>
              <a:rPr lang="es-UY" altLang="en-US" sz="3600" dirty="0" smtClean="0">
                <a:solidFill>
                  <a:schemeClr val="tx1"/>
                </a:solidFill>
              </a:rPr>
            </a:br>
            <a:r>
              <a:rPr lang="es-UY" altLang="en-US" sz="1800" dirty="0" smtClean="0">
                <a:solidFill>
                  <a:schemeClr val="tx1"/>
                </a:solidFill>
              </a:rPr>
              <a:t>Estrategias en la investigación de  efectos agudos y crónicos y posibles intervenciones</a:t>
            </a:r>
            <a:endParaRPr lang="es-ES" altLang="en-US" sz="44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3140968"/>
            <a:ext cx="58660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MC ELISEO APAZA SARAVIA –CMP 12993 </a:t>
            </a: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PP 0018 –NO TRANSMISIBLES </a:t>
            </a:r>
          </a:p>
          <a:p>
            <a:pPr algn="ctr">
              <a:spcAft>
                <a:spcPts val="0"/>
              </a:spcAft>
            </a:pPr>
            <a:r>
              <a:rPr lang="de-DE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Resp. Area Metales Pesados </a:t>
            </a: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de-DE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Octubre 2019 </a:t>
            </a:r>
            <a:endParaRPr lang="es-CL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0" y="332656"/>
            <a:ext cx="2493480" cy="43285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32039" y="332657"/>
            <a:ext cx="34555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900" dirty="0"/>
              <a:t>“Año de la lucha contra la corrupción e impunidad”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5" name="Group 225"/>
          <p:cNvGraphicFramePr>
            <a:graphicFrameLocks noGrp="1"/>
          </p:cNvGraphicFramePr>
          <p:nvPr/>
        </p:nvGraphicFramePr>
        <p:xfrm>
          <a:off x="152400" y="357188"/>
          <a:ext cx="8839200" cy="5967411"/>
        </p:xfrm>
        <a:graphic>
          <a:graphicData uri="http://schemas.openxmlformats.org/drawingml/2006/table">
            <a:tbl>
              <a:tblPr/>
              <a:tblGrid>
                <a:gridCol w="2062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7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974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Matriz de Resultados (Marco Lógico)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7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Fin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 (Objetivo de desarrollo)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Reducir los riesgos de exposición e intoxicación por Metales Pesados, Metaloide y Otras Sustancias Químicas.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2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Propósito 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(Resultado Final)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Reducir la morbilidad, mortalidad y discapacidad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por Metales Pesados, Metaloide y Otras Sustancias Químicas. 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0658">
                <a:tc rowSpan="10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Objetivos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Específicos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(Resultados Intermedios)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OE1. Monitoreo, Supervisión, Evaluación, Control y Vigilancia en Salud Pública de      metales pesados, metaloide y otras sustancias químicas. 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00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OE2. Desarrollo de normas y guías técnicas en atención de personas expuestas en </a:t>
                      </a:r>
                    </a:p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intoxicadas por metales pesados, metaloides y otras sustancias químicas.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563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OE3. Implementación De La Norma (Asistencias técnicas, fortalecimiento de </a:t>
                      </a:r>
                    </a:p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competencias del RR.HH)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550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OE4. </a:t>
                      </a:r>
                      <a:r>
                        <a:rPr lang="es-ES" sz="1200" b="1" dirty="0" smtClean="0">
                          <a:latin typeface="+mj-lt"/>
                        </a:rPr>
                        <a:t>Población informada y sensibilizada en el cuidado de la salud de las enfermedades</a:t>
                      </a:r>
                      <a:r>
                        <a:rPr lang="es-ES" sz="1200" b="1" baseline="0" dirty="0" smtClean="0">
                          <a:latin typeface="+mj-lt"/>
                        </a:rPr>
                        <a:t> </a:t>
                      </a:r>
                      <a:r>
                        <a:rPr lang="es-ES" sz="1200" b="1" dirty="0" smtClean="0">
                          <a:latin typeface="+mj-lt"/>
                        </a:rPr>
                        <a:t>no trasmisibles (metales pesados, metaloide y otras sustancias químicas) 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97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OE5. </a:t>
                      </a:r>
                      <a:r>
                        <a:rPr lang="es-ES" sz="1200" b="1" dirty="0" smtClean="0">
                          <a:latin typeface="+mj-lt"/>
                        </a:rPr>
                        <a:t>Familias desarrollan prácticas saludables para la prevención de la exposición e intoxicación por metales pesados, metaloide y otras sustancias químicas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563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OE6. </a:t>
                      </a:r>
                      <a:r>
                        <a:rPr lang="es-ES" sz="1200" b="1" dirty="0" smtClean="0">
                          <a:latin typeface="+mj-lt"/>
                        </a:rPr>
                        <a:t>Instituciones Educativas que promueven prácticas higiénico sanitarias para prevenir los problemas y trastornos de salud de las Enfermedades No Trasmisibles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23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OE7. Municipio que promueve prácticas saludables para el cuidado de la salud y contribuye con la prevención de enfermedades no transmisibles </a:t>
                      </a:r>
                      <a:endParaRPr kumimoji="0" lang="es-PE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697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OE8. Comunidades promueven prácticas saludables para el cuidado de la salud y contribuyen con la  prevención de enfermedades no transmisibles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18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2925" marR="0" lvl="0" indent="-542925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OE9.   Dosaje de Metales Pesados (Plomo) en la población expuesta que asiste al EE.SS</a:t>
                      </a:r>
                      <a:endParaRPr lang="es-PE" sz="12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0065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OE10. </a:t>
                      </a: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Tratamiento a personas afectadas por metales pesados según la categoría de          exposición.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9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endParaRPr lang="es-ES" altLang="es-PE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246712"/>
          </a:xfrm>
        </p:spPr>
        <p:txBody>
          <a:bodyPr>
            <a:normAutofit fontScale="92500" lnSpcReduction="20000"/>
          </a:bodyPr>
          <a:lstStyle/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err="1" smtClean="0"/>
              <a:t>Estrucplan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On</a:t>
            </a:r>
            <a:r>
              <a:rPr lang="es-ES" altLang="es-PE" sz="1400" dirty="0" smtClean="0"/>
              <a:t> Line - www.estrucplan.com.ar - Salud, seguridad y medio ambiente en la industria.</a:t>
            </a: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smtClean="0"/>
              <a:t>Curso ATSDR de Toxicología para Comunidades. Módulo IV. Sustancias Tóxicas.</a:t>
            </a: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smtClean="0"/>
              <a:t>UNINET-Tratado de Toxicología. Edición Electrónica. . Gil Cebrián ;R. Díaz-</a:t>
            </a:r>
            <a:r>
              <a:rPr lang="es-ES" altLang="es-PE" sz="1400" dirty="0" err="1" smtClean="0"/>
              <a:t>Alersi</a:t>
            </a:r>
            <a:r>
              <a:rPr lang="es-ES" altLang="es-PE" sz="1400" dirty="0" smtClean="0"/>
              <a:t> Roseta; Mª. Jesús Coma; D. Gil Bello. Capítulo 10.8. Intoxicación por productos Industriales: Intoxicación por Metales.</a:t>
            </a: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err="1" smtClean="0"/>
              <a:t>ATSDR.ToxFAQs™Cadmio</a:t>
            </a:r>
            <a:r>
              <a:rPr lang="es-ES" altLang="es-PE" sz="1400" dirty="0" smtClean="0"/>
              <a:t> </a:t>
            </a:r>
            <a:r>
              <a:rPr lang="es-ES" altLang="es-PE" sz="1400" i="1" dirty="0" smtClean="0"/>
              <a:t>(</a:t>
            </a:r>
            <a:r>
              <a:rPr lang="es-ES" altLang="es-PE" sz="1400" i="1" dirty="0" err="1" smtClean="0"/>
              <a:t>Cadmium</a:t>
            </a:r>
            <a:r>
              <a:rPr lang="es-ES" altLang="es-PE" sz="1400" i="1" dirty="0" smtClean="0"/>
              <a:t>). Caso 7440 -43-9-1999.</a:t>
            </a:r>
            <a:endParaRPr lang="es-PE" altLang="es-PE" sz="1400" b="1" dirty="0" smtClean="0"/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smtClean="0"/>
              <a:t>ACGIH. </a:t>
            </a:r>
            <a:r>
              <a:rPr lang="es-ES" altLang="es-PE" sz="1400" dirty="0" err="1" smtClean="0"/>
              <a:t>TLVs</a:t>
            </a:r>
            <a:r>
              <a:rPr lang="es-ES" altLang="es-PE" sz="1400" dirty="0" smtClean="0"/>
              <a:t> para ambientes de trabajo.</a:t>
            </a: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err="1" smtClean="0"/>
              <a:t>OMS.Valores</a:t>
            </a:r>
            <a:r>
              <a:rPr lang="es-ES" altLang="es-PE" sz="1400" dirty="0" smtClean="0"/>
              <a:t> de Referencia para Metales Pesados: cadmio, 1987.</a:t>
            </a: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smtClean="0"/>
              <a:t>ACGIH, 1985. Indicadores biológicos de exposición para cadmio.</a:t>
            </a:r>
            <a:endParaRPr lang="es-ES" altLang="es-PE" sz="1400" dirty="0" smtClean="0">
              <a:hlinkClick r:id="rId2"/>
            </a:endParaRP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s-ES" altLang="es-PE" sz="1400" dirty="0" smtClean="0">
                <a:hlinkClick r:id="rId2"/>
              </a:rPr>
              <a:t>Edwards JR</a:t>
            </a:r>
            <a:r>
              <a:rPr lang="es-ES" altLang="es-PE" sz="1400" dirty="0" smtClean="0"/>
              <a:t>, </a:t>
            </a:r>
            <a:r>
              <a:rPr lang="es-ES" altLang="es-PE" sz="1400" dirty="0" err="1" smtClean="0">
                <a:hlinkClick r:id="rId3"/>
              </a:rPr>
              <a:t>Prozialeck</a:t>
            </a:r>
            <a:r>
              <a:rPr lang="es-ES" altLang="es-PE" sz="1400" dirty="0" smtClean="0">
                <a:hlinkClick r:id="rId3"/>
              </a:rPr>
              <a:t> WC</a:t>
            </a:r>
            <a:r>
              <a:rPr lang="es-ES" altLang="es-PE" sz="1400" dirty="0" smtClean="0"/>
              <a:t>. </a:t>
            </a:r>
            <a:r>
              <a:rPr lang="es-ES" altLang="es-PE" sz="1400" dirty="0" err="1" smtClean="0"/>
              <a:t>Cadmium</a:t>
            </a:r>
            <a:r>
              <a:rPr lang="es-ES" altLang="es-PE" sz="1400" dirty="0" smtClean="0"/>
              <a:t>, diabetes and </a:t>
            </a:r>
            <a:r>
              <a:rPr lang="es-ES" altLang="es-PE" sz="1400" dirty="0" err="1" smtClean="0"/>
              <a:t>chronic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kidney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disease</a:t>
            </a:r>
            <a:r>
              <a:rPr lang="es-ES" altLang="es-PE" sz="1400" dirty="0" smtClean="0"/>
              <a:t>. </a:t>
            </a:r>
            <a:r>
              <a:rPr lang="en-US" altLang="es-PE" sz="1400" dirty="0" err="1" smtClean="0"/>
              <a:t>Toxicol</a:t>
            </a:r>
            <a:r>
              <a:rPr lang="en-US" altLang="es-PE" sz="1400" dirty="0" smtClean="0"/>
              <a:t> </a:t>
            </a:r>
            <a:r>
              <a:rPr lang="en-US" altLang="es-PE" sz="1400" dirty="0" err="1" smtClean="0"/>
              <a:t>Appl</a:t>
            </a:r>
            <a:r>
              <a:rPr lang="en-US" altLang="es-PE" sz="1400" dirty="0" smtClean="0"/>
              <a:t> </a:t>
            </a:r>
            <a:r>
              <a:rPr lang="en-US" altLang="es-PE" sz="1400" dirty="0" err="1" smtClean="0"/>
              <a:t>Pharmacol</a:t>
            </a:r>
            <a:r>
              <a:rPr lang="en-US" altLang="es-PE" sz="1400" dirty="0" smtClean="0"/>
              <a:t>.</a:t>
            </a:r>
            <a:r>
              <a:rPr lang="es-ES" altLang="es-PE" sz="1400" dirty="0" smtClean="0"/>
              <a:t> 2009 </a:t>
            </a:r>
            <a:r>
              <a:rPr lang="es-ES" altLang="es-PE" sz="1400" dirty="0" err="1" smtClean="0"/>
              <a:t>Aug</a:t>
            </a:r>
            <a:r>
              <a:rPr lang="es-ES" altLang="es-PE" sz="1400" dirty="0" smtClean="0"/>
              <a:t> 1;238(3):289-93. </a:t>
            </a:r>
            <a:r>
              <a:rPr lang="es-ES" altLang="es-PE" sz="1400" dirty="0" err="1" smtClean="0"/>
              <a:t>Epub</a:t>
            </a:r>
            <a:r>
              <a:rPr lang="es-ES" altLang="es-PE" sz="1400" dirty="0" smtClean="0"/>
              <a:t> 2009 Mar 24.</a:t>
            </a:r>
            <a:endParaRPr lang="en-US" altLang="es-PE" sz="1400" dirty="0" smtClean="0">
              <a:hlinkClick r:id="rId4"/>
            </a:endParaRP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n-US" altLang="es-PE" sz="1400" dirty="0" smtClean="0">
                <a:hlinkClick r:id="rId4"/>
              </a:rPr>
              <a:t>Bernard A</a:t>
            </a:r>
            <a:r>
              <a:rPr lang="en-US" altLang="es-PE" sz="1400" dirty="0" smtClean="0"/>
              <a:t>. Renal dysfunction induced by cadmium: biomarkers of critical effects. </a:t>
            </a:r>
            <a:r>
              <a:rPr lang="en-US" altLang="es-PE" sz="1400" dirty="0" err="1" smtClean="0"/>
              <a:t>Biometals</a:t>
            </a:r>
            <a:r>
              <a:rPr lang="en-US" altLang="es-PE" sz="1400" dirty="0" smtClean="0"/>
              <a:t>. 2004 Oct; 17(5):519-23.</a:t>
            </a:r>
            <a:endParaRPr lang="en-US" altLang="es-PE" sz="1400" dirty="0" smtClean="0">
              <a:hlinkClick r:id="rId5"/>
            </a:endParaRP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n-US" altLang="es-PE" sz="1400" dirty="0" err="1" smtClean="0">
                <a:hlinkClick r:id="rId5"/>
              </a:rPr>
              <a:t>Trzcinka-Ochocka</a:t>
            </a:r>
            <a:r>
              <a:rPr lang="en-US" altLang="es-PE" sz="1400" dirty="0" smtClean="0">
                <a:hlinkClick r:id="rId5"/>
              </a:rPr>
              <a:t> M</a:t>
            </a:r>
            <a:r>
              <a:rPr lang="es-ES" altLang="es-PE" sz="1400" dirty="0" smtClean="0"/>
              <a:t>, </a:t>
            </a:r>
            <a:r>
              <a:rPr lang="en-US" altLang="es-PE" sz="1400" dirty="0" err="1" smtClean="0">
                <a:hlinkClick r:id="rId6"/>
              </a:rPr>
              <a:t>Jakubowski</a:t>
            </a:r>
            <a:r>
              <a:rPr lang="en-US" altLang="es-PE" sz="1400" dirty="0" smtClean="0">
                <a:hlinkClick r:id="rId6"/>
              </a:rPr>
              <a:t> M</a:t>
            </a:r>
            <a:r>
              <a:rPr lang="es-ES" altLang="es-PE" sz="1400" dirty="0" smtClean="0"/>
              <a:t>, </a:t>
            </a:r>
            <a:r>
              <a:rPr lang="en-US" altLang="es-PE" sz="1400" dirty="0" err="1" smtClean="0">
                <a:hlinkClick r:id="rId7"/>
              </a:rPr>
              <a:t>Halatek</a:t>
            </a:r>
            <a:r>
              <a:rPr lang="en-US" altLang="es-PE" sz="1400" dirty="0" smtClean="0">
                <a:hlinkClick r:id="rId7"/>
              </a:rPr>
              <a:t> T</a:t>
            </a:r>
            <a:r>
              <a:rPr lang="es-ES" altLang="es-PE" sz="1400" dirty="0" smtClean="0"/>
              <a:t>, </a:t>
            </a:r>
            <a:r>
              <a:rPr lang="en-US" altLang="es-PE" sz="1400" dirty="0" err="1" smtClean="0">
                <a:hlinkClick r:id="rId8"/>
              </a:rPr>
              <a:t>Razniewska</a:t>
            </a:r>
            <a:r>
              <a:rPr lang="en-US" altLang="es-PE" sz="1400" dirty="0" smtClean="0">
                <a:hlinkClick r:id="rId8"/>
              </a:rPr>
              <a:t> G</a:t>
            </a:r>
            <a:r>
              <a:rPr lang="es-ES" altLang="es-PE" sz="1400" dirty="0" smtClean="0"/>
              <a:t>. </a:t>
            </a:r>
            <a:r>
              <a:rPr lang="es-ES" altLang="es-PE" sz="1400" dirty="0" err="1" smtClean="0"/>
              <a:t>Reversibility</a:t>
            </a:r>
            <a:r>
              <a:rPr lang="es-ES" altLang="es-PE" sz="1400" dirty="0" smtClean="0"/>
              <a:t> of </a:t>
            </a:r>
            <a:r>
              <a:rPr lang="es-ES" altLang="es-PE" sz="1400" dirty="0" err="1" smtClean="0"/>
              <a:t>microproteinuria</a:t>
            </a:r>
            <a:r>
              <a:rPr lang="es-ES" altLang="es-PE" sz="1400" dirty="0" smtClean="0"/>
              <a:t> in </a:t>
            </a:r>
            <a:r>
              <a:rPr lang="es-ES" altLang="es-PE" sz="1400" dirty="0" err="1" smtClean="0"/>
              <a:t>nickel-cadmium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battery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workers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after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removal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from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exposure</a:t>
            </a:r>
            <a:r>
              <a:rPr lang="es-ES" altLang="es-PE" sz="1400" dirty="0" smtClean="0"/>
              <a:t>. </a:t>
            </a:r>
            <a:r>
              <a:rPr lang="en-US" altLang="es-PE" sz="1400" dirty="0" err="1" smtClean="0"/>
              <a:t>Int</a:t>
            </a:r>
            <a:r>
              <a:rPr lang="en-US" altLang="es-PE" sz="1400" dirty="0" smtClean="0"/>
              <a:t> Arch </a:t>
            </a:r>
            <a:r>
              <a:rPr lang="en-US" altLang="es-PE" sz="1400" dirty="0" err="1" smtClean="0"/>
              <a:t>Occup</a:t>
            </a:r>
            <a:r>
              <a:rPr lang="en-US" altLang="es-PE" sz="1400" dirty="0" smtClean="0"/>
              <a:t> Environ Health.</a:t>
            </a:r>
            <a:r>
              <a:rPr lang="es-ES" altLang="es-PE" sz="1400" dirty="0" smtClean="0"/>
              <a:t> 2002 Oct;75 Suppl:S101-6. </a:t>
            </a:r>
            <a:r>
              <a:rPr lang="es-ES" altLang="es-PE" sz="1400" dirty="0" err="1" smtClean="0"/>
              <a:t>Epub</a:t>
            </a:r>
            <a:r>
              <a:rPr lang="es-ES" altLang="es-PE" sz="1400" dirty="0" smtClean="0"/>
              <a:t> 2002 Jul 20.</a:t>
            </a:r>
            <a:endParaRPr lang="en-US" altLang="es-PE" sz="1400" dirty="0" smtClean="0">
              <a:hlinkClick r:id="rId9"/>
            </a:endParaRPr>
          </a:p>
          <a:p>
            <a:pPr marL="609600" indent="-609600" algn="just" eaLnBrk="1" hangingPunct="1">
              <a:lnSpc>
                <a:spcPct val="110000"/>
              </a:lnSpc>
            </a:pPr>
            <a:r>
              <a:rPr lang="en-US" altLang="es-PE" sz="1400" dirty="0" err="1" smtClean="0">
                <a:hlinkClick r:id="rId9"/>
              </a:rPr>
              <a:t>Messner</a:t>
            </a:r>
            <a:r>
              <a:rPr lang="en-US" altLang="es-PE" sz="1400" dirty="0" smtClean="0">
                <a:hlinkClick r:id="rId9"/>
              </a:rPr>
              <a:t> B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0"/>
              </a:rPr>
              <a:t>Knoflach</a:t>
            </a:r>
            <a:r>
              <a:rPr lang="en-US" altLang="es-PE" sz="1400" dirty="0" smtClean="0">
                <a:hlinkClick r:id="rId10"/>
              </a:rPr>
              <a:t> M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1"/>
              </a:rPr>
              <a:t>Seubert</a:t>
            </a:r>
            <a:r>
              <a:rPr lang="en-US" altLang="es-PE" sz="1400" dirty="0" smtClean="0">
                <a:hlinkClick r:id="rId11"/>
              </a:rPr>
              <a:t> A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2"/>
              </a:rPr>
              <a:t>Ritsch</a:t>
            </a:r>
            <a:r>
              <a:rPr lang="en-US" altLang="es-PE" sz="1400" dirty="0" smtClean="0">
                <a:hlinkClick r:id="rId12"/>
              </a:rPr>
              <a:t> A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3"/>
              </a:rPr>
              <a:t>Pfaller</a:t>
            </a:r>
            <a:r>
              <a:rPr lang="en-US" altLang="es-PE" sz="1400" dirty="0" smtClean="0">
                <a:hlinkClick r:id="rId13"/>
              </a:rPr>
              <a:t> K</a:t>
            </a:r>
            <a:r>
              <a:rPr lang="en-US" altLang="es-PE" sz="1400" dirty="0" smtClean="0"/>
              <a:t>, </a:t>
            </a:r>
            <a:r>
              <a:rPr lang="en-US" altLang="es-PE" sz="1400" dirty="0" smtClean="0">
                <a:hlinkClick r:id="rId14"/>
              </a:rPr>
              <a:t>Henderson B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5"/>
              </a:rPr>
              <a:t>Shen</a:t>
            </a:r>
            <a:r>
              <a:rPr lang="en-US" altLang="es-PE" sz="1400" dirty="0" smtClean="0">
                <a:hlinkClick r:id="rId15"/>
              </a:rPr>
              <a:t> YH</a:t>
            </a:r>
            <a:r>
              <a:rPr lang="en-US" altLang="es-PE" sz="1400" dirty="0" smtClean="0"/>
              <a:t>, </a:t>
            </a:r>
            <a:r>
              <a:rPr lang="en-US" altLang="es-PE" sz="1400" dirty="0" smtClean="0">
                <a:hlinkClick r:id="rId16"/>
              </a:rPr>
              <a:t>Zeller I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7"/>
              </a:rPr>
              <a:t>Willeit</a:t>
            </a:r>
            <a:r>
              <a:rPr lang="en-US" altLang="es-PE" sz="1400" dirty="0" smtClean="0">
                <a:hlinkClick r:id="rId17"/>
              </a:rPr>
              <a:t> J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18"/>
              </a:rPr>
              <a:t>Laufer</a:t>
            </a:r>
            <a:r>
              <a:rPr lang="en-US" altLang="es-PE" sz="1400" dirty="0" smtClean="0">
                <a:hlinkClick r:id="rId18"/>
              </a:rPr>
              <a:t> G</a:t>
            </a:r>
            <a:r>
              <a:rPr lang="en-US" altLang="es-PE" sz="1400" dirty="0" smtClean="0"/>
              <a:t>, </a:t>
            </a:r>
            <a:r>
              <a:rPr lang="en-US" altLang="es-PE" sz="1400" dirty="0" smtClean="0">
                <a:hlinkClick r:id="rId19"/>
              </a:rPr>
              <a:t>Wick G</a:t>
            </a:r>
            <a:r>
              <a:rPr lang="en-US" altLang="es-PE" sz="1400" dirty="0" smtClean="0"/>
              <a:t>, </a:t>
            </a:r>
            <a:r>
              <a:rPr lang="en-US" altLang="es-PE" sz="1400" dirty="0" err="1" smtClean="0">
                <a:hlinkClick r:id="rId20"/>
              </a:rPr>
              <a:t>Kiechl</a:t>
            </a:r>
            <a:r>
              <a:rPr lang="en-US" altLang="es-PE" sz="1400" dirty="0" smtClean="0">
                <a:hlinkClick r:id="rId20"/>
              </a:rPr>
              <a:t> S</a:t>
            </a:r>
            <a:r>
              <a:rPr lang="en-US" altLang="es-PE" sz="1400" dirty="0" smtClean="0"/>
              <a:t>, </a:t>
            </a:r>
            <a:r>
              <a:rPr lang="en-US" altLang="es-PE" sz="1400" dirty="0" smtClean="0">
                <a:hlinkClick r:id="rId21"/>
              </a:rPr>
              <a:t>Bernhard D</a:t>
            </a:r>
            <a:r>
              <a:rPr lang="en-US" altLang="es-PE" sz="1400" dirty="0" smtClean="0"/>
              <a:t>. </a:t>
            </a:r>
            <a:r>
              <a:rPr lang="es-ES" altLang="es-PE" sz="1400" dirty="0" err="1" smtClean="0"/>
              <a:t>Cadmium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is</a:t>
            </a:r>
            <a:r>
              <a:rPr lang="es-ES" altLang="es-PE" sz="1400" dirty="0" smtClean="0"/>
              <a:t> a novel and </a:t>
            </a:r>
            <a:r>
              <a:rPr lang="es-ES" altLang="es-PE" sz="1400" dirty="0" err="1" smtClean="0"/>
              <a:t>independent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risk</a:t>
            </a:r>
            <a:r>
              <a:rPr lang="es-ES" altLang="es-PE" sz="1400" dirty="0" smtClean="0"/>
              <a:t> factor </a:t>
            </a:r>
            <a:r>
              <a:rPr lang="es-ES" altLang="es-PE" sz="1400" dirty="0" err="1" smtClean="0"/>
              <a:t>for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early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atherosclerosis</a:t>
            </a:r>
            <a:r>
              <a:rPr lang="es-ES" altLang="es-PE" sz="1400" dirty="0" smtClean="0"/>
              <a:t> </a:t>
            </a:r>
            <a:r>
              <a:rPr lang="es-ES" altLang="es-PE" sz="1400" dirty="0" err="1" smtClean="0"/>
              <a:t>mechanisms</a:t>
            </a:r>
            <a:r>
              <a:rPr lang="es-ES" altLang="es-PE" sz="1400" dirty="0" smtClean="0"/>
              <a:t> and in vivo </a:t>
            </a:r>
            <a:r>
              <a:rPr lang="es-ES" altLang="es-PE" sz="1400" dirty="0" err="1" smtClean="0"/>
              <a:t>relevance</a:t>
            </a:r>
            <a:r>
              <a:rPr lang="es-ES" altLang="es-PE" sz="1400" dirty="0" smtClean="0"/>
              <a:t>. </a:t>
            </a:r>
            <a:r>
              <a:rPr lang="en-US" altLang="es-PE" sz="1400" dirty="0" err="1" smtClean="0"/>
              <a:t>Arterioscler</a:t>
            </a:r>
            <a:r>
              <a:rPr lang="en-US" altLang="es-PE" sz="1400" dirty="0" smtClean="0"/>
              <a:t> </a:t>
            </a:r>
            <a:r>
              <a:rPr lang="en-US" altLang="es-PE" sz="1400" dirty="0" err="1" smtClean="0"/>
              <a:t>Thromb</a:t>
            </a:r>
            <a:r>
              <a:rPr lang="en-US" altLang="es-PE" sz="1400" dirty="0" smtClean="0"/>
              <a:t> </a:t>
            </a:r>
            <a:r>
              <a:rPr lang="en-US" altLang="es-PE" sz="1400" dirty="0" err="1" smtClean="0"/>
              <a:t>Vasc</a:t>
            </a:r>
            <a:r>
              <a:rPr lang="en-US" altLang="es-PE" sz="1400" dirty="0" smtClean="0"/>
              <a:t> Biol.</a:t>
            </a:r>
            <a:r>
              <a:rPr lang="es-ES" altLang="es-PE" sz="1400" dirty="0" smtClean="0"/>
              <a:t> 2009 Sep;29(9):1392-8. </a:t>
            </a:r>
            <a:r>
              <a:rPr lang="es-ES" altLang="es-PE" sz="1400" dirty="0" err="1" smtClean="0"/>
              <a:t>Epub</a:t>
            </a:r>
            <a:r>
              <a:rPr lang="es-ES" altLang="es-PE" sz="1400" dirty="0" smtClean="0"/>
              <a:t> 2009 Jun</a:t>
            </a:r>
            <a:r>
              <a:rPr lang="es-ES" altLang="es-PE" sz="800" dirty="0" smtClean="0"/>
              <a:t> 25.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PE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EVIDENCIA ENCONTRADA</a:t>
            </a:r>
          </a:p>
        </p:txBody>
      </p:sp>
    </p:spTree>
    <p:extLst>
      <p:ext uri="{BB962C8B-B14F-4D97-AF65-F5344CB8AC3E}">
        <p14:creationId xmlns:p14="http://schemas.microsoft.com/office/powerpoint/2010/main" val="20849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416"/>
            <a:ext cx="4012211" cy="5400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28592"/>
            <a:ext cx="3744416" cy="11869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4401"/>
          <a:stretch/>
        </p:blipFill>
        <p:spPr>
          <a:xfrm>
            <a:off x="4788024" y="0"/>
            <a:ext cx="4176464" cy="46531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653136"/>
            <a:ext cx="4104456" cy="19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60648"/>
            <a:ext cx="4155408" cy="64230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260648"/>
            <a:ext cx="4320480" cy="64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altLang="es-CL" sz="4000" dirty="0" smtClean="0">
                <a:solidFill>
                  <a:srgbClr val="000099"/>
                </a:solidFill>
              </a:rPr>
              <a:t>Cuando evaluar un sitio con posible contaminación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79856760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0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/>
          <a:lstStyle/>
          <a:p>
            <a:r>
              <a:rPr lang="es-CL" dirty="0" smtClean="0"/>
              <a:t>Objetivos intervención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es-CL" sz="2200" dirty="0"/>
              <a:t>Establecer la existencia de un contaminante ambiental (metal(s</a:t>
            </a:r>
            <a:r>
              <a:rPr lang="es-CL" sz="2200" dirty="0" smtClean="0"/>
              <a:t>)), </a:t>
            </a:r>
            <a:r>
              <a:rPr lang="es-CL" sz="2200" dirty="0"/>
              <a:t>que podría generar un efecto en salud o medio </a:t>
            </a:r>
            <a:r>
              <a:rPr lang="es-CL" sz="2200" dirty="0" smtClean="0"/>
              <a:t>ambiente (percepción)</a:t>
            </a:r>
            <a:endParaRPr lang="es-CL" sz="2200" dirty="0"/>
          </a:p>
          <a:p>
            <a:pPr algn="just"/>
            <a:r>
              <a:rPr lang="es-CL" sz="2200" dirty="0"/>
              <a:t>Responder a interrogantes que permitan establecer la existencia de riego o margen de seguridad</a:t>
            </a:r>
          </a:p>
          <a:p>
            <a:pPr algn="just"/>
            <a:r>
              <a:rPr lang="es-CL" sz="2200" dirty="0" smtClean="0"/>
              <a:t>Conocer </a:t>
            </a:r>
            <a:r>
              <a:rPr lang="es-CL" sz="2200" dirty="0"/>
              <a:t>las concentraciones ambientales de un metal (s) para establecer acciones de mitigación /</a:t>
            </a:r>
            <a:r>
              <a:rPr lang="es-CL" sz="2200" dirty="0" smtClean="0"/>
              <a:t>remediación</a:t>
            </a:r>
          </a:p>
          <a:p>
            <a:pPr algn="just"/>
            <a:r>
              <a:rPr lang="es-CL" sz="2200" dirty="0" smtClean="0"/>
              <a:t>Cuantificar las concentraciones en poblaciones susceptibles y evaluar efectos</a:t>
            </a:r>
          </a:p>
          <a:p>
            <a:pPr algn="just"/>
            <a:r>
              <a:rPr lang="es-CL" sz="2200" dirty="0" smtClean="0"/>
              <a:t>Establecer pronostico, generar medidas de control ocupacional, y tratamiento especifico</a:t>
            </a:r>
          </a:p>
          <a:p>
            <a:pPr algn="just"/>
            <a:r>
              <a:rPr lang="es-CL" sz="2200" dirty="0" smtClean="0"/>
              <a:t>Evaluar las medidas correctivas en el tiempo</a:t>
            </a:r>
          </a:p>
          <a:p>
            <a:pPr algn="just"/>
            <a:r>
              <a:rPr lang="es-CL" sz="2200" dirty="0" smtClean="0"/>
              <a:t>Con fines jurídicos (lesiones corporales y impacto medioambiental)  </a:t>
            </a:r>
            <a:endParaRPr lang="es-CL" sz="2200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4325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0484" y="2231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Etapas de una Intervención</a:t>
            </a:r>
            <a:endParaRPr lang="es-ES" altLang="en-U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9882" t="18722" r="12819" b="17260"/>
          <a:stretch/>
        </p:blipFill>
        <p:spPr bwMode="auto">
          <a:xfrm>
            <a:off x="251520" y="1145231"/>
            <a:ext cx="8640960" cy="4773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Llamada de flecha hacia abajo"/>
          <p:cNvSpPr/>
          <p:nvPr/>
        </p:nvSpPr>
        <p:spPr>
          <a:xfrm>
            <a:off x="1259632" y="5924128"/>
            <a:ext cx="172819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Evaluación medioambiental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1" name="10 Llamada de flecha hacia abajo"/>
          <p:cNvSpPr/>
          <p:nvPr/>
        </p:nvSpPr>
        <p:spPr>
          <a:xfrm>
            <a:off x="4788024" y="5903026"/>
            <a:ext cx="172819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Evaluación expuestos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2" name="11 Llamada de flecha hacia abajo"/>
          <p:cNvSpPr/>
          <p:nvPr/>
        </p:nvSpPr>
        <p:spPr>
          <a:xfrm>
            <a:off x="6876256" y="5919119"/>
            <a:ext cx="1728192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Investigación en  cambios bioquímicos</a:t>
            </a:r>
            <a:endParaRPr lang="es-C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Caracterización del agente a investigar :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es-CL" sz="2400" dirty="0"/>
              <a:t>Información de la situación local y visita a terreno</a:t>
            </a:r>
          </a:p>
          <a:p>
            <a:r>
              <a:rPr lang="es-CL" sz="2400" dirty="0" smtClean="0"/>
              <a:t>Revisión de información en bases de datos regulatorias: ATSDR, EPA, IRIS, OMS, INCHEM, IPCS, ….incluyendo métodos analíticos y valores de referencia</a:t>
            </a:r>
          </a:p>
          <a:p>
            <a:r>
              <a:rPr lang="es-CL" sz="2400" dirty="0" smtClean="0"/>
              <a:t>Consolidación de la información global </a:t>
            </a:r>
          </a:p>
          <a:p>
            <a:r>
              <a:rPr lang="es-CL" sz="2400" dirty="0" smtClean="0"/>
              <a:t>Elaboración del plan de estudio e hipótesis</a:t>
            </a:r>
          </a:p>
          <a:p>
            <a:r>
              <a:rPr lang="es-CL" sz="2400" dirty="0" smtClean="0"/>
              <a:t>Diseño muestreal</a:t>
            </a:r>
          </a:p>
          <a:p>
            <a:r>
              <a:rPr lang="es-CL" sz="2400" dirty="0" smtClean="0"/>
              <a:t>Resultados</a:t>
            </a:r>
          </a:p>
          <a:p>
            <a:r>
              <a:rPr lang="es-CL" sz="2400" dirty="0" smtClean="0"/>
              <a:t>Conclusiones con recomendaciones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51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838934"/>
          </a:xfrm>
        </p:spPr>
        <p:txBody>
          <a:bodyPr/>
          <a:lstStyle/>
          <a:p>
            <a:pPr eaLnBrk="1" hangingPunct="1"/>
            <a:r>
              <a:rPr lang="es-ES" altLang="es-CL" dirty="0" smtClean="0">
                <a:solidFill>
                  <a:srgbClr val="0000CC"/>
                </a:solidFill>
              </a:rPr>
              <a:t>ESCENARIOS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421088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s-ES" altLang="es-CL" sz="2400" b="1" u="sng" dirty="0" smtClean="0">
                <a:solidFill>
                  <a:srgbClr val="0000CC"/>
                </a:solidFill>
              </a:rPr>
              <a:t>1.- Valoración de exposición</a:t>
            </a:r>
          </a:p>
          <a:p>
            <a:pPr eaLnBrk="1" hangingPunct="1"/>
            <a:r>
              <a:rPr lang="es-ES" altLang="es-CL" sz="2400" b="1" dirty="0" smtClean="0">
                <a:solidFill>
                  <a:srgbClr val="0000CC"/>
                </a:solidFill>
              </a:rPr>
              <a:t>Agente</a:t>
            </a:r>
          </a:p>
          <a:p>
            <a:pPr eaLnBrk="1" hangingPunct="1"/>
            <a:r>
              <a:rPr lang="es-ES" altLang="es-CL" sz="2400" b="1" dirty="0" smtClean="0">
                <a:solidFill>
                  <a:srgbClr val="0000CC"/>
                </a:solidFill>
              </a:rPr>
              <a:t>concentración</a:t>
            </a:r>
          </a:p>
          <a:p>
            <a:pPr eaLnBrk="1" hangingPunct="1"/>
            <a:r>
              <a:rPr lang="es-ES" altLang="es-CL" sz="2400" b="1" dirty="0" smtClean="0">
                <a:solidFill>
                  <a:srgbClr val="0000CC"/>
                </a:solidFill>
              </a:rPr>
              <a:t>Dosis de aplicación</a:t>
            </a:r>
          </a:p>
          <a:p>
            <a:pPr eaLnBrk="1" hangingPunct="1"/>
            <a:r>
              <a:rPr lang="es-ES" altLang="es-CL" sz="2400" b="1" dirty="0" smtClean="0">
                <a:solidFill>
                  <a:srgbClr val="0000CC"/>
                </a:solidFill>
              </a:rPr>
              <a:t>Rutas ambientales </a:t>
            </a:r>
          </a:p>
          <a:p>
            <a:pPr eaLnBrk="1" hangingPunct="1"/>
            <a:r>
              <a:rPr lang="es-ES" altLang="es-CL" sz="2400" b="1" dirty="0" smtClean="0">
                <a:solidFill>
                  <a:srgbClr val="0000CC"/>
                </a:solidFill>
              </a:rPr>
              <a:t>Vías de ingreso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63440" y="1600200"/>
            <a:ext cx="3703320" cy="434908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s-ES" altLang="es-CL" sz="2400" b="1" u="sng" dirty="0" smtClean="0"/>
              <a:t>2.- Valoración de efectos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smtClean="0"/>
              <a:t>Agudos DL 50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smtClean="0"/>
              <a:t>Crónicos DL 50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smtClean="0"/>
              <a:t>NOAEL  humanos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smtClean="0"/>
              <a:t>LOAEL humanos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err="1" smtClean="0"/>
              <a:t>Ecotoxicidad</a:t>
            </a:r>
            <a:r>
              <a:rPr lang="es-ES" altLang="es-CL" sz="2400" b="1" dirty="0" smtClean="0"/>
              <a:t> NOAEL </a:t>
            </a:r>
            <a:r>
              <a:rPr lang="es-ES" altLang="es-CL" sz="2400" b="1" dirty="0" err="1" smtClean="0"/>
              <a:t>daphnias</a:t>
            </a:r>
            <a:r>
              <a:rPr lang="es-ES" altLang="es-CL" sz="2400" b="1" dirty="0" smtClean="0"/>
              <a:t> agudos y crónicos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sz="2400" b="1" dirty="0" smtClean="0"/>
              <a:t>Otros lombrices, aves, peces</a:t>
            </a:r>
          </a:p>
        </p:txBody>
      </p:sp>
      <p:sp>
        <p:nvSpPr>
          <p:cNvPr id="143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082B1A-C6C8-4FAB-B959-A3EEC9D09915}" type="slidenum">
              <a:rPr lang="es-ES" altLang="es-CL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s-ES" altLang="es-CL" sz="1400" smtClean="0"/>
          </a:p>
        </p:txBody>
      </p:sp>
      <p:sp>
        <p:nvSpPr>
          <p:cNvPr id="14341" name="UTurnArrow"/>
          <p:cNvSpPr>
            <a:spLocks noEditPoints="1" noChangeArrowheads="1"/>
          </p:cNvSpPr>
          <p:nvPr/>
        </p:nvSpPr>
        <p:spPr bwMode="auto">
          <a:xfrm>
            <a:off x="3851275" y="1125538"/>
            <a:ext cx="1771650" cy="1771650"/>
          </a:xfrm>
          <a:custGeom>
            <a:avLst/>
            <a:gdLst>
              <a:gd name="T0" fmla="*/ 756642 w 21600"/>
              <a:gd name="T1" fmla="*/ 0 h 21600"/>
              <a:gd name="T2" fmla="*/ 228592 w 21600"/>
              <a:gd name="T3" fmla="*/ 1771650 h 21600"/>
              <a:gd name="T4" fmla="*/ 797653 w 21600"/>
              <a:gd name="T5" fmla="*/ 723916 h 21600"/>
              <a:gd name="T6" fmla="*/ 1284692 w 21600"/>
              <a:gd name="T7" fmla="*/ 1219240 h 21600"/>
              <a:gd name="T8" fmla="*/ 1771650 w 21600"/>
              <a:gd name="T9" fmla="*/ 72391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5574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14865"/>
                </a:moveTo>
                <a:lnTo>
                  <a:pt x="21600" y="8826"/>
                </a:lnTo>
                <a:lnTo>
                  <a:pt x="18450" y="8826"/>
                </a:lnTo>
                <a:lnTo>
                  <a:pt x="18450" y="8310"/>
                </a:lnTo>
                <a:cubicBezTo>
                  <a:pt x="18450" y="3721"/>
                  <a:pt x="14320" y="0"/>
                  <a:pt x="9225" y="0"/>
                </a:cubicBezTo>
                <a:cubicBezTo>
                  <a:pt x="4130" y="0"/>
                  <a:pt x="0" y="3799"/>
                  <a:pt x="0" y="8485"/>
                </a:cubicBezTo>
                <a:lnTo>
                  <a:pt x="0" y="21600"/>
                </a:lnTo>
                <a:lnTo>
                  <a:pt x="5574" y="21600"/>
                </a:lnTo>
                <a:lnTo>
                  <a:pt x="5574" y="8310"/>
                </a:lnTo>
                <a:cubicBezTo>
                  <a:pt x="5574" y="6664"/>
                  <a:pt x="7055" y="5330"/>
                  <a:pt x="8882" y="5330"/>
                </a:cubicBezTo>
                <a:lnTo>
                  <a:pt x="9568" y="5330"/>
                </a:lnTo>
                <a:cubicBezTo>
                  <a:pt x="11395" y="5330"/>
                  <a:pt x="12876" y="6664"/>
                  <a:pt x="12876" y="8310"/>
                </a:cubicBezTo>
                <a:lnTo>
                  <a:pt x="12876" y="8826"/>
                </a:lnTo>
                <a:lnTo>
                  <a:pt x="9725" y="8826"/>
                </a:lnTo>
                <a:lnTo>
                  <a:pt x="15663" y="1486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5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80920" cy="792088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P l o m o 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 smtClean="0"/>
              <a:t>Se conocen sus efectos (Hipócrates, </a:t>
            </a:r>
            <a:r>
              <a:rPr lang="es-ES" altLang="en-US" sz="2200" dirty="0" err="1" smtClean="0"/>
              <a:t>Nicardo</a:t>
            </a:r>
            <a:r>
              <a:rPr lang="es-ES" altLang="en-US" sz="2200" dirty="0" smtClean="0"/>
              <a:t>, </a:t>
            </a:r>
            <a:r>
              <a:rPr lang="es-ES" altLang="en-US" sz="2200" dirty="0" err="1" smtClean="0"/>
              <a:t>Paracelso</a:t>
            </a:r>
            <a:r>
              <a:rPr lang="es-ES" altLang="en-US" sz="2200" dirty="0" smtClean="0"/>
              <a:t>, </a:t>
            </a:r>
            <a:r>
              <a:rPr lang="es-ES" altLang="en-US" sz="2200" dirty="0" err="1" smtClean="0"/>
              <a:t>Garrod</a:t>
            </a:r>
            <a:r>
              <a:rPr lang="es-ES" altLang="en-US" sz="2200" dirty="0" smtClean="0"/>
              <a:t>)</a:t>
            </a:r>
          </a:p>
          <a:p>
            <a:pPr algn="just"/>
            <a:r>
              <a:rPr lang="es-ES" altLang="en-US" sz="2200" b="1" u="sng" dirty="0" smtClean="0"/>
              <a:t>Origen: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naturales constituyente del suelo y polvo (sulfuro, sulfato, oxido, carbonato) (terremotos, aluviones, erupciones volcánicas) y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antrópicas (fundiciones, pinturas, gasolinas, balines, cerámicas, cigarrillo, materia prima industria de hierro y acero</a:t>
            </a:r>
          </a:p>
          <a:p>
            <a:pPr algn="just"/>
            <a:r>
              <a:rPr lang="es-ES" altLang="en-US" sz="2200" b="1" u="sng" dirty="0" smtClean="0"/>
              <a:t>Características físico quimicas</a:t>
            </a:r>
            <a:r>
              <a:rPr lang="es-ES" altLang="en-US" sz="2200" dirty="0" smtClean="0"/>
              <a:t>: estado de oxidación +2 , plomo II mas estable que plomo IV. Insoluble excepto nitratos y acetatos. </a:t>
            </a:r>
          </a:p>
          <a:p>
            <a:pPr algn="just"/>
            <a:r>
              <a:rPr lang="es-ES" altLang="en-US" sz="2200" dirty="0" smtClean="0"/>
              <a:t>Valores de referencia 10 a 50 mg/kg (</a:t>
            </a:r>
            <a:r>
              <a:rPr lang="es-ES" altLang="en-US" sz="2200" dirty="0" err="1" smtClean="0"/>
              <a:t>pmm</a:t>
            </a:r>
            <a:r>
              <a:rPr lang="es-ES" altLang="en-US" sz="2200" dirty="0" smtClean="0"/>
              <a:t>) (ATSDR) para suelos naturales.</a:t>
            </a:r>
          </a:p>
          <a:p>
            <a:pPr algn="just"/>
            <a:r>
              <a:rPr lang="es-ES" altLang="en-US" sz="2200" dirty="0" smtClean="0"/>
              <a:t>Valores críticos descritos para suelos contaminados por emisiones de fundiciones (60 mil mg/kg)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3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0"/>
            <a:ext cx="7793037" cy="1143000"/>
          </a:xfrm>
        </p:spPr>
        <p:txBody>
          <a:bodyPr/>
          <a:lstStyle/>
          <a:p>
            <a:pPr eaLnBrk="1" hangingPunct="1"/>
            <a:r>
              <a:rPr lang="es-ES_tradnl" altLang="es-CL" sz="3600" dirty="0" smtClean="0">
                <a:solidFill>
                  <a:srgbClr val="0000CC"/>
                </a:solidFill>
                <a:latin typeface="Verdana" pitchFamily="34" charset="0"/>
              </a:rPr>
              <a:t>¿Cómo nos podemos exponer a metales pesados?</a:t>
            </a:r>
            <a:endParaRPr lang="es-ES" altLang="es-CL" sz="3600" dirty="0" smtClean="0">
              <a:solidFill>
                <a:srgbClr val="0000CC"/>
              </a:solidFill>
              <a:latin typeface="Verdana" pitchFamily="34" charset="0"/>
            </a:endParaRPr>
          </a:p>
        </p:txBody>
      </p:sp>
      <p:sp>
        <p:nvSpPr>
          <p:cNvPr id="63493" name="12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400" dirty="0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2039" y="1196975"/>
            <a:ext cx="3942085" cy="5040337"/>
            <a:chOff x="3120" y="912"/>
            <a:chExt cx="2496" cy="3024"/>
          </a:xfrm>
        </p:grpSpPr>
        <p:pic>
          <p:nvPicPr>
            <p:cNvPr id="6349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912"/>
              <a:ext cx="202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9" name="Text Box 5"/>
            <p:cNvSpPr txBox="1">
              <a:spLocks noChangeArrowheads="1"/>
            </p:cNvSpPr>
            <p:nvPr/>
          </p:nvSpPr>
          <p:spPr bwMode="auto">
            <a:xfrm>
              <a:off x="3120" y="1296"/>
              <a:ext cx="1008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Inhalación</a:t>
              </a:r>
              <a:endParaRPr lang="es-ES" altLang="es-CL" sz="2400">
                <a:latin typeface="Times New Roman" pitchFamily="18" charset="0"/>
              </a:endParaRPr>
            </a:p>
          </p:txBody>
        </p:sp>
        <p:sp>
          <p:nvSpPr>
            <p:cNvPr id="63500" name="Text Box 6"/>
            <p:cNvSpPr txBox="1">
              <a:spLocks noChangeArrowheads="1"/>
            </p:cNvSpPr>
            <p:nvPr/>
          </p:nvSpPr>
          <p:spPr bwMode="auto">
            <a:xfrm>
              <a:off x="4560" y="1296"/>
              <a:ext cx="1056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Ingestión</a:t>
              </a:r>
              <a:endParaRPr lang="es-ES" altLang="es-CL" sz="2400">
                <a:latin typeface="Times New Roman" pitchFamily="18" charset="0"/>
              </a:endParaRPr>
            </a:p>
          </p:txBody>
        </p:sp>
        <p:sp>
          <p:nvSpPr>
            <p:cNvPr id="63501" name="Text Box 7"/>
            <p:cNvSpPr txBox="1">
              <a:spLocks noChangeArrowheads="1"/>
            </p:cNvSpPr>
            <p:nvPr/>
          </p:nvSpPr>
          <p:spPr bwMode="auto">
            <a:xfrm>
              <a:off x="4560" y="3168"/>
              <a:ext cx="1008" cy="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absorción</a:t>
              </a:r>
              <a:endParaRPr lang="es-ES" altLang="es-CL" sz="2400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58888" y="1196975"/>
            <a:ext cx="3341687" cy="5040337"/>
            <a:chOff x="672" y="912"/>
            <a:chExt cx="2054" cy="3000"/>
          </a:xfrm>
        </p:grpSpPr>
        <p:pic>
          <p:nvPicPr>
            <p:cNvPr id="6349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12"/>
              <a:ext cx="2054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5" name="Text Box 10"/>
            <p:cNvSpPr txBox="1">
              <a:spLocks noChangeArrowheads="1"/>
            </p:cNvSpPr>
            <p:nvPr/>
          </p:nvSpPr>
          <p:spPr bwMode="auto">
            <a:xfrm>
              <a:off x="816" y="2448"/>
              <a:ext cx="1056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Dérmica</a:t>
              </a:r>
              <a:endParaRPr lang="es-ES" altLang="es-CL" sz="2400">
                <a:latin typeface="Times New Roman" pitchFamily="18" charset="0"/>
              </a:endParaRPr>
            </a:p>
          </p:txBody>
        </p:sp>
        <p:sp>
          <p:nvSpPr>
            <p:cNvPr id="63496" name="Text Box 11"/>
            <p:cNvSpPr txBox="1">
              <a:spLocks noChangeArrowheads="1"/>
            </p:cNvSpPr>
            <p:nvPr/>
          </p:nvSpPr>
          <p:spPr bwMode="auto">
            <a:xfrm>
              <a:off x="768" y="3360"/>
              <a:ext cx="1392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inhalación</a:t>
              </a:r>
              <a:endParaRPr lang="es-ES" altLang="es-CL" sz="2400">
                <a:latin typeface="Times New Roman" pitchFamily="18" charset="0"/>
              </a:endParaRPr>
            </a:p>
          </p:txBody>
        </p:sp>
        <p:sp>
          <p:nvSpPr>
            <p:cNvPr id="63497" name="Text Box 12"/>
            <p:cNvSpPr txBox="1">
              <a:spLocks noChangeArrowheads="1"/>
            </p:cNvSpPr>
            <p:nvPr/>
          </p:nvSpPr>
          <p:spPr bwMode="auto">
            <a:xfrm>
              <a:off x="960" y="1728"/>
              <a:ext cx="76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>
                  <a:latin typeface="Times New Roman" pitchFamily="18" charset="0"/>
                </a:rPr>
                <a:t>Oral</a:t>
              </a:r>
              <a:endParaRPr lang="es-ES" altLang="es-CL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4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Plomo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 smtClean="0"/>
              <a:t>Contenido en aguas naturales: trazas</a:t>
            </a:r>
          </a:p>
          <a:p>
            <a:pPr algn="just"/>
            <a:r>
              <a:rPr lang="es-ES" altLang="en-US" sz="2200" dirty="0" smtClean="0"/>
              <a:t>Alimentos: cultivos de tubérculos y raíces: papa , rábano, camote, zanahorias ricos en plomo y musculo de ganado menor. Por procesamientos y suplementos de calcio derivados de hueso</a:t>
            </a:r>
          </a:p>
          <a:p>
            <a:pPr algn="just"/>
            <a:r>
              <a:rPr lang="es-ES" altLang="en-US" sz="2200" dirty="0" smtClean="0"/>
              <a:t>Cosméticos y recreacionales?? :acetato de plomo en tinturas</a:t>
            </a:r>
          </a:p>
          <a:p>
            <a:pPr algn="just"/>
            <a:r>
              <a:rPr lang="es-ES" altLang="en-US" sz="2200" dirty="0" smtClean="0"/>
              <a:t> Aire 0,5 a </a:t>
            </a:r>
            <a:r>
              <a:rPr lang="es-ES" altLang="en-US" sz="2200" dirty="0"/>
              <a:t>2 µgramos/m</a:t>
            </a:r>
            <a:r>
              <a:rPr lang="es-ES" altLang="en-US" sz="2200" baseline="30000" dirty="0"/>
              <a:t>3</a:t>
            </a:r>
          </a:p>
          <a:p>
            <a:pPr algn="just"/>
            <a:r>
              <a:rPr lang="es-ES" altLang="en-US" sz="2200" dirty="0" smtClean="0"/>
              <a:t>Área laboral: minería, fundiciones (200 a 300 µgramos/m</a:t>
            </a:r>
            <a:r>
              <a:rPr lang="es-ES" altLang="en-US" sz="2200" baseline="30000" dirty="0" smtClean="0"/>
              <a:t>3</a:t>
            </a:r>
            <a:r>
              <a:rPr lang="es-ES" altLang="en-US" sz="2200" dirty="0" smtClean="0"/>
              <a:t>, baterías, cerámicas</a:t>
            </a:r>
          </a:p>
          <a:p>
            <a:pPr algn="just"/>
            <a:r>
              <a:rPr lang="es-ES" altLang="en-US" sz="2200" b="1" u="sng" dirty="0" smtClean="0"/>
              <a:t>Toxicocinética</a:t>
            </a:r>
            <a:r>
              <a:rPr lang="es-ES" altLang="en-US" sz="2200" dirty="0" smtClean="0"/>
              <a:t>: absorción gastrointestinal favorecida en su estado iónico en medio acido,  inhalatoria 20 a 50 dependiendo del pm (1 µgramos/m</a:t>
            </a:r>
            <a:r>
              <a:rPr lang="es-ES" altLang="en-US" sz="2200" baseline="30000" dirty="0" smtClean="0"/>
              <a:t>3 </a:t>
            </a:r>
            <a:r>
              <a:rPr lang="es-ES" altLang="en-US" sz="2200" dirty="0" smtClean="0"/>
              <a:t>en aire = 1 a 2 µgramos/100 </a:t>
            </a:r>
            <a:r>
              <a:rPr lang="es-ES" altLang="en-US" sz="2200" dirty="0" err="1" smtClean="0"/>
              <a:t>mL</a:t>
            </a:r>
            <a:r>
              <a:rPr lang="es-ES" altLang="en-US" sz="2200" dirty="0" smtClean="0"/>
              <a:t>). Dermal nula, transparentaría a través de cordón umbilical</a:t>
            </a:r>
            <a:endParaRPr lang="es-ES" altLang="en-US" sz="2200" baseline="30000" dirty="0"/>
          </a:p>
          <a:p>
            <a:pPr algn="just"/>
            <a:endParaRPr lang="es-ES" altLang="en-US" sz="2200" normalizeH="1" baseline="30000" dirty="0" smtClean="0"/>
          </a:p>
          <a:p>
            <a:pPr algn="just"/>
            <a:endParaRPr lang="es-ES" altLang="en-US" sz="2200" dirty="0" smtClean="0"/>
          </a:p>
          <a:p>
            <a:pPr algn="just"/>
            <a:endParaRPr lang="es-E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00837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52928" cy="792088"/>
          </a:xfrm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Plomo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 smtClean="0"/>
              <a:t>Distribución y depósitos: hueso, sangre y tejidos blandos (</a:t>
            </a:r>
            <a:r>
              <a:rPr lang="es-ES" altLang="en-US" sz="2200" dirty="0" err="1" smtClean="0"/>
              <a:t>riñon</a:t>
            </a:r>
            <a:r>
              <a:rPr lang="es-ES" altLang="en-US" sz="2200" dirty="0" smtClean="0"/>
              <a:t> , bazo y pulmón)</a:t>
            </a:r>
          </a:p>
          <a:p>
            <a:pPr algn="just"/>
            <a:r>
              <a:rPr lang="es-ES" altLang="en-US" sz="2200" dirty="0" smtClean="0"/>
              <a:t>Edad: depósitos de plomo en hueso para adultos 93% y niños 73 %</a:t>
            </a:r>
          </a:p>
          <a:p>
            <a:pPr algn="just"/>
            <a:r>
              <a:rPr lang="es-ES" altLang="en-US" sz="2200" dirty="0" smtClean="0"/>
              <a:t>Excreción: orina, heces, bilis, cabellos, lagrimas, saliva, sudor, leche materna</a:t>
            </a:r>
          </a:p>
          <a:p>
            <a:pPr algn="just"/>
            <a:r>
              <a:rPr lang="es-ES" altLang="en-US" sz="2200" b="1" u="sng" dirty="0" smtClean="0"/>
              <a:t>Vida media</a:t>
            </a:r>
            <a:r>
              <a:rPr lang="es-ES" altLang="en-US" sz="2200" dirty="0" smtClean="0"/>
              <a:t>: hueso 20 a 30 años, sangre 30 días, tejidos blandos 40 días</a:t>
            </a:r>
          </a:p>
          <a:p>
            <a:pPr algn="just"/>
            <a:r>
              <a:rPr lang="es-ES" altLang="en-US" sz="2200" b="1" u="sng" dirty="0" smtClean="0"/>
              <a:t>Interacciones</a:t>
            </a:r>
            <a:r>
              <a:rPr lang="es-ES" altLang="en-US" sz="2200" dirty="0" smtClean="0"/>
              <a:t>: concentraciones de plomo en sangre altas (&gt; 50) determina alteraciones absorción de calcio y vitamina D; Zinc efecto protección por acción sobre la </a:t>
            </a:r>
            <a:r>
              <a:rPr lang="es-ES" altLang="en-US" sz="2200" dirty="0" err="1" smtClean="0"/>
              <a:t>deshidratasa</a:t>
            </a:r>
            <a:r>
              <a:rPr lang="es-ES" altLang="en-US" sz="2200" dirty="0" smtClean="0"/>
              <a:t> del Delta ALA; fibra , hierro y la tiamina interfieren en la biodisponibilidad.</a:t>
            </a:r>
          </a:p>
          <a:p>
            <a:pPr algn="just"/>
            <a:r>
              <a:rPr lang="es-ES" altLang="en-US" sz="2200" b="1" u="sng" dirty="0" smtClean="0"/>
              <a:t>Dosis /efecto</a:t>
            </a:r>
            <a:r>
              <a:rPr lang="es-ES" altLang="en-US" sz="2200" dirty="0" smtClean="0"/>
              <a:t>: SNC en niños, hematopoyético y cardiovascular</a:t>
            </a:r>
          </a:p>
          <a:p>
            <a:pPr algn="just"/>
            <a:endParaRPr lang="es-ES" altLang="en-US" sz="2200" normalizeH="1" baseline="30000" dirty="0" smtClean="0"/>
          </a:p>
          <a:p>
            <a:pPr algn="just"/>
            <a:endParaRPr lang="es-ES" altLang="en-US" sz="2200" dirty="0" smtClean="0"/>
          </a:p>
          <a:p>
            <a:pPr algn="just"/>
            <a:endParaRPr lang="es-E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62833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2928" cy="864096"/>
          </a:xfrm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Plomo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altLang="en-US" sz="2200" b="1" dirty="0" smtClean="0">
                <a:solidFill>
                  <a:srgbClr val="FF0000"/>
                </a:solidFill>
              </a:rPr>
              <a:t>Indicadores biológicos: correlación niveles y efectos</a:t>
            </a:r>
          </a:p>
          <a:p>
            <a:pPr marL="0" indent="0" algn="just">
              <a:buNone/>
            </a:pPr>
            <a:endParaRPr lang="es-ES" altLang="en-US" sz="22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ES" altLang="en-US" sz="2200" dirty="0" smtClean="0"/>
          </a:p>
          <a:p>
            <a:pPr marL="0" indent="0" algn="just">
              <a:buNone/>
            </a:pPr>
            <a:endParaRPr lang="es-ES" altLang="en-US" sz="2200" dirty="0" smtClean="0"/>
          </a:p>
          <a:p>
            <a:pPr marL="0" indent="0" algn="just">
              <a:buNone/>
            </a:pPr>
            <a:endParaRPr lang="es-ES" altLang="en-US" sz="2200" dirty="0"/>
          </a:p>
          <a:p>
            <a:pPr marL="0" indent="0" algn="just">
              <a:buNone/>
            </a:pPr>
            <a:endParaRPr lang="es-ES" altLang="en-US" sz="2200" dirty="0" smtClean="0"/>
          </a:p>
          <a:p>
            <a:pPr marL="0" indent="0" algn="just">
              <a:buNone/>
            </a:pPr>
            <a:endParaRPr lang="es-ES" altLang="en-US" sz="2200" dirty="0"/>
          </a:p>
          <a:p>
            <a:pPr algn="just"/>
            <a:endParaRPr lang="es-ES" altLang="en-US" sz="2200" normalizeH="1" baseline="30000" dirty="0" smtClean="0"/>
          </a:p>
          <a:p>
            <a:pPr algn="just"/>
            <a:endParaRPr lang="es-ES" altLang="en-US" sz="2200" dirty="0" smtClean="0"/>
          </a:p>
          <a:p>
            <a:pPr algn="just"/>
            <a:r>
              <a:rPr lang="es-ES" altLang="en-US" sz="2200" dirty="0" smtClean="0"/>
              <a:t>Otros indicadores de efecto: delta ALA , protoporfirinas en orina, Hemograma con </a:t>
            </a:r>
            <a:r>
              <a:rPr lang="es-ES" altLang="en-US" sz="2200" dirty="0" err="1" smtClean="0"/>
              <a:t>eritroblastos</a:t>
            </a:r>
            <a:r>
              <a:rPr lang="es-ES" altLang="en-US" sz="2200" dirty="0" smtClean="0"/>
              <a:t> y punteado basófilo, EMG, EEG</a:t>
            </a:r>
          </a:p>
          <a:p>
            <a:pPr algn="just"/>
            <a:r>
              <a:rPr lang="es-ES" altLang="en-US" sz="2200" b="1" u="sng" dirty="0" smtClean="0"/>
              <a:t>Decisión terapéutica:</a:t>
            </a:r>
            <a:r>
              <a:rPr lang="es-ES" altLang="en-US" sz="2200" b="1" dirty="0" smtClean="0"/>
              <a:t> </a:t>
            </a:r>
            <a:r>
              <a:rPr lang="es-ES" altLang="en-US" sz="2200" dirty="0" smtClean="0"/>
              <a:t>control FUENTE, quelacion , pruebas de quelacion, EDTA, BAL, D </a:t>
            </a:r>
            <a:r>
              <a:rPr lang="es-ES" altLang="en-US" sz="2200" dirty="0" err="1" smtClean="0"/>
              <a:t>penicilamina</a:t>
            </a:r>
            <a:r>
              <a:rPr lang="es-ES" altLang="en-US" sz="2200" dirty="0" smtClean="0"/>
              <a:t>, Vitaminas</a:t>
            </a:r>
            <a:endParaRPr lang="es-ES" altLang="en-US" sz="22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37409"/>
              </p:ext>
            </p:extLst>
          </p:nvPr>
        </p:nvGraphicFramePr>
        <p:xfrm>
          <a:off x="899593" y="1844824"/>
          <a:ext cx="7056783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2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52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Efecto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Adultos </a:t>
                      </a:r>
                      <a:r>
                        <a:rPr kumimoji="0" lang="es-E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µgramos/</a:t>
                      </a:r>
                      <a:r>
                        <a:rPr kumimoji="0" lang="es-ES" alt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Niños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µgramos/</a:t>
                      </a:r>
                      <a:r>
                        <a:rPr kumimoji="0" lang="es-ES" alt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altLang="en-US" sz="1800" dirty="0" smtClean="0"/>
                        <a:t>Encefalopatía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100 a </a:t>
                      </a:r>
                      <a:r>
                        <a:rPr lang="es-CL" u="sng" dirty="0" smtClean="0"/>
                        <a:t>200</a:t>
                      </a:r>
                      <a:endParaRPr lang="es-CL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80 a 100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Anemia</a:t>
                      </a:r>
                      <a:r>
                        <a:rPr lang="es-CL" baseline="0" dirty="0" smtClean="0"/>
                        <a:t> evidente</a:t>
                      </a:r>
                      <a:endParaRPr lang="es-CL" dirty="0" smtClean="0"/>
                    </a:p>
                    <a:p>
                      <a:r>
                        <a:rPr lang="es-CL" dirty="0" err="1" smtClean="0"/>
                        <a:t>Reducc</a:t>
                      </a:r>
                      <a:r>
                        <a:rPr lang="es-CL" dirty="0" smtClean="0"/>
                        <a:t> </a:t>
                      </a:r>
                      <a:r>
                        <a:rPr lang="es-CL" dirty="0" err="1" smtClean="0"/>
                        <a:t>hemog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80</a:t>
                      </a:r>
                    </a:p>
                    <a:p>
                      <a:r>
                        <a:rPr lang="es-CL" dirty="0" smtClean="0"/>
                        <a:t>50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70</a:t>
                      </a:r>
                    </a:p>
                    <a:p>
                      <a:r>
                        <a:rPr lang="es-CL" dirty="0" smtClean="0"/>
                        <a:t>40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Protoporfirina</a:t>
                      </a:r>
                      <a:r>
                        <a:rPr lang="es-CL" dirty="0" smtClean="0"/>
                        <a:t> ↑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 a 30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Cond nerviosa↓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Alt</a:t>
                      </a:r>
                      <a:r>
                        <a:rPr lang="es-CL" dirty="0" smtClean="0"/>
                        <a:t> SNC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40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&lt; 10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0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92D6-D9BC-404B-912D-A99A1CA9DC47}" type="slidenum">
              <a:rPr lang="es-ES" altLang="en-US" smtClean="0"/>
              <a:pPr/>
              <a:t>24</a:t>
            </a:fld>
            <a:endParaRPr lang="es-ES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895" t="19756" r="35298" b="28998"/>
          <a:stretch/>
        </p:blipFill>
        <p:spPr>
          <a:xfrm>
            <a:off x="179512" y="116632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altLang="en-US" dirty="0" smtClean="0"/>
              <a:t>  </a:t>
            </a:r>
            <a:endParaRPr lang="es-ES" alt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3" y="106025"/>
            <a:ext cx="8887591" cy="60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es-CL" dirty="0" smtClean="0"/>
              <a:t>Plomo : Marcadores biológicos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6895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2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61926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es-UY" altLang="en-US" dirty="0" smtClean="0">
                <a:solidFill>
                  <a:schemeClr val="tx1"/>
                </a:solidFill>
              </a:rPr>
              <a:t>Plomo : Técnica analíticas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1052737"/>
            <a:ext cx="8280920" cy="5184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altLang="en-US" sz="2400" b="1" dirty="0" smtClean="0">
                <a:solidFill>
                  <a:srgbClr val="FF0000"/>
                </a:solidFill>
              </a:rPr>
              <a:t>Medio ambiente</a:t>
            </a:r>
            <a:r>
              <a:rPr lang="es-UY" altLang="en-US" sz="2400" b="1" dirty="0" smtClean="0"/>
              <a:t>:</a:t>
            </a:r>
          </a:p>
          <a:p>
            <a:r>
              <a:rPr lang="es-UY" altLang="en-US" sz="2200" dirty="0" smtClean="0"/>
              <a:t>Difracción de </a:t>
            </a:r>
            <a:r>
              <a:rPr lang="es-UY" altLang="en-US" sz="2200" dirty="0" err="1" smtClean="0"/>
              <a:t>Rx</a:t>
            </a:r>
            <a:r>
              <a:rPr lang="es-UY" altLang="en-US" sz="2200" dirty="0" smtClean="0"/>
              <a:t> solo para muestras SECAS, % , barrido</a:t>
            </a:r>
          </a:p>
          <a:p>
            <a:r>
              <a:rPr lang="es-UY" altLang="en-US" sz="2200" dirty="0" smtClean="0"/>
              <a:t>Absorción atómica /</a:t>
            </a:r>
            <a:r>
              <a:rPr lang="es-UY" altLang="en-US" sz="2200" u="sng" dirty="0" smtClean="0"/>
              <a:t>Inducción de plasma (ICP)</a:t>
            </a:r>
          </a:p>
          <a:p>
            <a:r>
              <a:rPr lang="es-UY" altLang="en-US" sz="2200" dirty="0" smtClean="0"/>
              <a:t>Voltarometria o </a:t>
            </a:r>
            <a:r>
              <a:rPr lang="es-UY" altLang="en-US" sz="2200" dirty="0" err="1" smtClean="0"/>
              <a:t>potenciométrico</a:t>
            </a:r>
            <a:endParaRPr lang="es-UY" altLang="en-US" sz="2200" dirty="0" smtClean="0"/>
          </a:p>
          <a:p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400" b="1" dirty="0" smtClean="0">
                <a:solidFill>
                  <a:srgbClr val="FF0000"/>
                </a:solidFill>
              </a:rPr>
              <a:t>Biológicas </a:t>
            </a:r>
            <a:r>
              <a:rPr lang="es-UY" altLang="en-US" sz="2400" dirty="0" smtClean="0"/>
              <a:t>( ICP y de </a:t>
            </a:r>
            <a:r>
              <a:rPr lang="es-UY" altLang="en-US" sz="2400" dirty="0" err="1" smtClean="0"/>
              <a:t>investigacion</a:t>
            </a:r>
            <a:r>
              <a:rPr lang="es-UY" altLang="en-US" sz="2400" dirty="0" smtClean="0"/>
              <a:t> aplicada)</a:t>
            </a:r>
          </a:p>
          <a:p>
            <a:r>
              <a:rPr lang="es-UY" altLang="en-US" sz="2200" dirty="0" smtClean="0"/>
              <a:t>Plomo en sangre, cabellos (</a:t>
            </a:r>
            <a:r>
              <a:rPr lang="es-UY" altLang="en-US" sz="2200" dirty="0" err="1" smtClean="0"/>
              <a:t>cr</a:t>
            </a:r>
            <a:r>
              <a:rPr lang="es-UY" altLang="en-US" sz="2200" dirty="0" smtClean="0"/>
              <a:t>), leche materna, sangre de </a:t>
            </a:r>
            <a:r>
              <a:rPr lang="es-UY" altLang="en-US" sz="2200" dirty="0" err="1" smtClean="0"/>
              <a:t>cordon</a:t>
            </a:r>
            <a:r>
              <a:rPr lang="es-UY" altLang="en-US" sz="2200" dirty="0" smtClean="0"/>
              <a:t>, otros órganos (fallecidos)… </a:t>
            </a:r>
          </a:p>
          <a:p>
            <a:r>
              <a:rPr lang="es-UY" altLang="en-US" sz="2200" dirty="0" smtClean="0"/>
              <a:t>Específicos para medir efectos, vitamina D, hemograma, Delta ALA (</a:t>
            </a:r>
            <a:r>
              <a:rPr lang="es-UY" altLang="en-US" sz="2200" dirty="0" err="1" smtClean="0"/>
              <a:t>espectrofotometrica</a:t>
            </a:r>
            <a:r>
              <a:rPr lang="es-UY" altLang="en-US" sz="2200" dirty="0" smtClean="0"/>
              <a:t>)</a:t>
            </a:r>
          </a:p>
          <a:p>
            <a:r>
              <a:rPr lang="es-UY" altLang="en-US" sz="2200" dirty="0" smtClean="0"/>
              <a:t>Indicadores biológicos (OMS):  Efectos bioquímicos niveles de L </a:t>
            </a:r>
            <a:r>
              <a:rPr lang="es-UY" altLang="en-US" sz="2200" dirty="0" err="1" smtClean="0"/>
              <a:t>glutation</a:t>
            </a:r>
            <a:r>
              <a:rPr lang="es-UY" altLang="en-US" sz="2200" dirty="0" smtClean="0"/>
              <a:t>….</a:t>
            </a:r>
          </a:p>
          <a:p>
            <a:endParaRPr lang="es-UY" altLang="en-US" sz="2200" dirty="0" smtClean="0"/>
          </a:p>
          <a:p>
            <a:endParaRPr lang="es-E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>
                <a:hlinkClick r:id="rId2"/>
              </a:rPr>
              <a:t>https://</a:t>
            </a:r>
            <a:r>
              <a:rPr lang="es-PE" dirty="0" smtClean="0">
                <a:hlinkClick r:id="rId2"/>
              </a:rPr>
              <a:t>youtu.be/MkooyuHVUsg</a:t>
            </a:r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>
                <a:hlinkClick r:id="rId3"/>
              </a:rPr>
              <a:t>https://</a:t>
            </a:r>
            <a:r>
              <a:rPr lang="es-PE" dirty="0" smtClean="0">
                <a:hlinkClick r:id="rId3"/>
              </a:rPr>
              <a:t>www.youtube.com/watch?v=ecJ6fVSip8A</a:t>
            </a:r>
            <a:endParaRPr lang="es-PE" dirty="0" smtClean="0"/>
          </a:p>
          <a:p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92D6-D9BC-404B-912D-A99A1CA9DC47}" type="slidenum">
              <a:rPr lang="es-ES" altLang="en-US" smtClean="0"/>
              <a:pPr/>
              <a:t>29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8247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052513"/>
            <a:ext cx="2735263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altLang="es-CL" b="1" smtClean="0">
                <a:latin typeface="Impact" pitchFamily="34" charset="0"/>
              </a:rPr>
              <a:t>TITULO</a:t>
            </a:r>
          </a:p>
        </p:txBody>
      </p:sp>
      <p:pic>
        <p:nvPicPr>
          <p:cNvPr id="3075" name="Picture 10" descr="fo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85496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ES" altLang="en-US" dirty="0" smtClean="0">
                <a:solidFill>
                  <a:schemeClr val="tx1"/>
                </a:solidFill>
              </a:rPr>
              <a:t/>
            </a:r>
            <a:br>
              <a:rPr lang="es-ES" altLang="en-US" dirty="0" smtClean="0">
                <a:solidFill>
                  <a:schemeClr val="tx1"/>
                </a:solidFill>
              </a:rPr>
            </a:br>
            <a:r>
              <a:rPr lang="es-ES" altLang="en-US" dirty="0">
                <a:solidFill>
                  <a:schemeClr val="tx1"/>
                </a:solidFill>
              </a:rPr>
              <a:t/>
            </a:r>
            <a:br>
              <a:rPr lang="es-ES" altLang="en-US" dirty="0">
                <a:solidFill>
                  <a:schemeClr val="tx1"/>
                </a:solidFill>
              </a:rPr>
            </a:br>
            <a:r>
              <a:rPr lang="es-ES" altLang="en-US" dirty="0" smtClean="0">
                <a:solidFill>
                  <a:schemeClr val="tx1"/>
                </a:solidFill>
              </a:rPr>
              <a:t>M e r c u r i 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 smtClean="0"/>
              <a:t>Se conoce desde 2000 AC, minas cinabrio, sulfuro de mercurio, uso del pigmento rojo de la China y tratamiento de la sífilis en el siglo XVI al XIX </a:t>
            </a:r>
          </a:p>
          <a:p>
            <a:pPr algn="just"/>
            <a:r>
              <a:rPr lang="es-ES" altLang="en-US" sz="2200" b="1" u="sng" dirty="0" smtClean="0"/>
              <a:t>Origen: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naturales desgasificación natural de la corteza terrestre ( 25 mil a 150 mil ton/año) y se moviliza en agua, suelo y aire (terremotos, aluviones, erupciones volcánicas) y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antrópicas (combustión de combustibles fósiles, fundiciones e incineración, fungicidas, industria de cloro sosa, , baterías, lámparas de mercurio, termómetros, barómetros, antisépticos)</a:t>
            </a:r>
          </a:p>
          <a:p>
            <a:pPr algn="just"/>
            <a:r>
              <a:rPr lang="es-ES" altLang="en-US" sz="2200" b="1" u="sng" dirty="0" smtClean="0"/>
              <a:t>Características físico quimicas</a:t>
            </a:r>
            <a:r>
              <a:rPr lang="es-ES" altLang="en-US" sz="2200" dirty="0" smtClean="0"/>
              <a:t>: mercurio elemental, inorgánico  y orgánicos. </a:t>
            </a:r>
            <a:endParaRPr lang="es-ES" altLang="en-US" sz="2200" dirty="0"/>
          </a:p>
          <a:p>
            <a:pPr algn="just"/>
            <a:r>
              <a:rPr lang="es-ES" altLang="en-US" sz="2200" dirty="0" smtClean="0"/>
              <a:t>Mercurio metálico volatil a </a:t>
            </a:r>
            <a:r>
              <a:rPr lang="es-ES" altLang="en-US" sz="2200" dirty="0" err="1" smtClean="0"/>
              <a:t>temp</a:t>
            </a:r>
            <a:r>
              <a:rPr lang="es-ES" altLang="en-US" sz="2200" dirty="0" smtClean="0"/>
              <a:t> </a:t>
            </a:r>
            <a:r>
              <a:rPr lang="es-ES" altLang="en-US" sz="2200" dirty="0" err="1" smtClean="0"/>
              <a:t>amb</a:t>
            </a:r>
            <a:endParaRPr lang="es-ES" altLang="en-US" sz="2200" dirty="0" smtClean="0"/>
          </a:p>
          <a:p>
            <a:pPr algn="just"/>
            <a:r>
              <a:rPr lang="es-ES" altLang="en-US" sz="2200" dirty="0" smtClean="0"/>
              <a:t>Sales de mercurio: Mercúricas (+2) y </a:t>
            </a:r>
            <a:r>
              <a:rPr lang="es-ES" altLang="en-US" sz="2200" dirty="0" err="1" smtClean="0"/>
              <a:t>mercurosas</a:t>
            </a:r>
            <a:r>
              <a:rPr lang="es-ES" altLang="en-US" sz="2200" dirty="0" smtClean="0"/>
              <a:t> (+1)</a:t>
            </a:r>
          </a:p>
        </p:txBody>
      </p:sp>
    </p:spTree>
    <p:extLst>
      <p:ext uri="{BB962C8B-B14F-4D97-AF65-F5344CB8AC3E}">
        <p14:creationId xmlns:p14="http://schemas.microsoft.com/office/powerpoint/2010/main" val="1417628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120680" cy="7920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Mercurio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47463" y="1313384"/>
            <a:ext cx="8229600" cy="5544616"/>
          </a:xfrm>
        </p:spPr>
        <p:txBody>
          <a:bodyPr/>
          <a:lstStyle/>
          <a:p>
            <a:pPr algn="just"/>
            <a:r>
              <a:rPr lang="es-ES" altLang="en-US" sz="2200" dirty="0" smtClean="0"/>
              <a:t>Biotransformación </a:t>
            </a:r>
            <a:r>
              <a:rPr lang="es-ES" altLang="en-US" sz="2200" dirty="0"/>
              <a:t>para formar </a:t>
            </a:r>
            <a:r>
              <a:rPr lang="es-ES" altLang="en-US" sz="2200" dirty="0" err="1"/>
              <a:t>metilmercurio</a:t>
            </a:r>
            <a:r>
              <a:rPr lang="es-ES" altLang="en-US" sz="2200" dirty="0"/>
              <a:t>.</a:t>
            </a:r>
          </a:p>
          <a:p>
            <a:pPr algn="just"/>
            <a:r>
              <a:rPr lang="es-ES" altLang="en-US" sz="2200" dirty="0" smtClean="0"/>
              <a:t>Movilidad ambiental: aire , agua y suelo</a:t>
            </a:r>
          </a:p>
          <a:p>
            <a:pPr algn="just"/>
            <a:r>
              <a:rPr lang="es-ES" altLang="en-US" sz="2200" dirty="0" smtClean="0"/>
              <a:t>En aire en forma gaseosa ( Hg</a:t>
            </a:r>
            <a:r>
              <a:rPr lang="es-ES" altLang="en-US" sz="2200" baseline="30000" dirty="0" smtClean="0"/>
              <a:t>0</a:t>
            </a:r>
            <a:r>
              <a:rPr lang="es-ES" altLang="en-US" sz="2200" dirty="0" smtClean="0"/>
              <a:t>)o adherido a partículas (con ozono Hg </a:t>
            </a:r>
            <a:r>
              <a:rPr lang="es-ES" altLang="en-US" sz="2200" baseline="30000" dirty="0" smtClean="0"/>
              <a:t>+2</a:t>
            </a:r>
            <a:r>
              <a:rPr lang="es-ES" altLang="en-US" sz="2200" dirty="0" smtClean="0"/>
              <a:t>)</a:t>
            </a:r>
          </a:p>
          <a:p>
            <a:pPr algn="just"/>
            <a:r>
              <a:rPr lang="es-ES" altLang="en-US" sz="2200" dirty="0" smtClean="0"/>
              <a:t>Precipitación y </a:t>
            </a:r>
            <a:r>
              <a:rPr lang="es-ES" altLang="en-US" sz="2200" dirty="0" err="1" smtClean="0"/>
              <a:t>solubilización</a:t>
            </a:r>
            <a:r>
              <a:rPr lang="es-ES" altLang="en-US" sz="2200" dirty="0" smtClean="0"/>
              <a:t> en suelos/sedimentos (de</a:t>
            </a:r>
            <a:r>
              <a:rPr lang="es-ES" altLang="en-US" sz="2200" dirty="0">
                <a:solidFill>
                  <a:srgbClr val="000000"/>
                </a:solidFill>
              </a:rPr>
              <a:t> Hg </a:t>
            </a:r>
            <a:r>
              <a:rPr lang="es-ES" altLang="en-US" sz="2200" baseline="30000" dirty="0">
                <a:solidFill>
                  <a:srgbClr val="000000"/>
                </a:solidFill>
              </a:rPr>
              <a:t>+2</a:t>
            </a:r>
            <a:r>
              <a:rPr lang="es-ES" altLang="en-US" sz="2200" dirty="0" smtClean="0"/>
              <a:t>  a </a:t>
            </a:r>
            <a:r>
              <a:rPr lang="es-ES" altLang="en-US" sz="2200" dirty="0" err="1" smtClean="0"/>
              <a:t>metilmercurio</a:t>
            </a:r>
            <a:r>
              <a:rPr lang="es-ES" altLang="en-US" sz="2200" dirty="0" smtClean="0"/>
              <a:t>) y océanos. </a:t>
            </a:r>
          </a:p>
          <a:p>
            <a:pPr algn="just"/>
            <a:r>
              <a:rPr lang="es-ES" altLang="en-US" sz="2200" dirty="0" smtClean="0"/>
              <a:t>% Asimilación en plantas terrestres y cadena tróficas</a:t>
            </a:r>
          </a:p>
          <a:p>
            <a:pPr algn="just"/>
            <a:r>
              <a:rPr lang="es-ES" altLang="en-US" sz="2200" dirty="0" err="1" smtClean="0"/>
              <a:t>Ref</a:t>
            </a:r>
            <a:r>
              <a:rPr lang="es-ES" altLang="en-US" sz="2200" dirty="0" smtClean="0"/>
              <a:t> de agua de consumo humano: máx. 1 µgramo/L y agua para tierras cultivables (Alemania) máx. 2 mg/Kg</a:t>
            </a:r>
          </a:p>
          <a:p>
            <a:pPr algn="just"/>
            <a:r>
              <a:rPr lang="es-ES" altLang="en-US" sz="2200" dirty="0" smtClean="0"/>
              <a:t>Alimentos: verduras, Hg inorgánico en suelos contaminados, y peces con </a:t>
            </a:r>
            <a:r>
              <a:rPr lang="es-ES" altLang="en-US" sz="2200" dirty="0" err="1" smtClean="0"/>
              <a:t>metilmercurio</a:t>
            </a:r>
            <a:r>
              <a:rPr lang="es-ES" altLang="en-US" sz="2200" dirty="0" smtClean="0"/>
              <a:t> (&gt; 1 mg/kg).</a:t>
            </a:r>
          </a:p>
        </p:txBody>
      </p:sp>
    </p:spTree>
    <p:extLst>
      <p:ext uri="{BB962C8B-B14F-4D97-AF65-F5344CB8AC3E}">
        <p14:creationId xmlns:p14="http://schemas.microsoft.com/office/powerpoint/2010/main" val="1616928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5112568" cy="72008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Mercurio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>
            <a:normAutofit/>
          </a:bodyPr>
          <a:lstStyle/>
          <a:p>
            <a:pPr lvl="0" algn="just"/>
            <a:r>
              <a:rPr lang="es-ES" altLang="en-US" sz="2200" b="1" u="sng" dirty="0">
                <a:solidFill>
                  <a:srgbClr val="000000"/>
                </a:solidFill>
              </a:rPr>
              <a:t>Toxicocinética:</a:t>
            </a:r>
            <a:r>
              <a:rPr lang="es-ES" altLang="en-US" sz="2200" dirty="0">
                <a:solidFill>
                  <a:srgbClr val="000000"/>
                </a:solidFill>
              </a:rPr>
              <a:t> absorción de mercurio metálico por vía respiratoria, no así digestiva y nula dermal. Pasa a la sangre y en estado 0 que es mas alta la permeabilidad en los </a:t>
            </a:r>
            <a:r>
              <a:rPr lang="es-ES" altLang="en-US" sz="2200" dirty="0" err="1">
                <a:solidFill>
                  <a:srgbClr val="000000"/>
                </a:solidFill>
              </a:rPr>
              <a:t>lipidos</a:t>
            </a:r>
            <a:r>
              <a:rPr lang="es-ES" altLang="en-US" sz="2200" dirty="0">
                <a:solidFill>
                  <a:srgbClr val="000000"/>
                </a:solidFill>
              </a:rPr>
              <a:t> pasa a SNC y placenta.</a:t>
            </a:r>
          </a:p>
          <a:p>
            <a:pPr lvl="0" algn="just"/>
            <a:r>
              <a:rPr lang="es-ES" altLang="en-US" sz="2200" dirty="0">
                <a:solidFill>
                  <a:srgbClr val="000000"/>
                </a:solidFill>
              </a:rPr>
              <a:t>Como sales de mercurio se absorben 20 % y por piel 8 % de absorción para 5 horas</a:t>
            </a:r>
          </a:p>
          <a:p>
            <a:pPr algn="just"/>
            <a:r>
              <a:rPr lang="es-ES" altLang="en-US" sz="2200" dirty="0" smtClean="0"/>
              <a:t>Como mercurio inorgánico se igualan las concentraciones en plasma y sangre y no atraviesa membranas</a:t>
            </a:r>
          </a:p>
          <a:p>
            <a:pPr algn="just"/>
            <a:r>
              <a:rPr lang="es-ES" altLang="en-US" sz="2200" dirty="0" smtClean="0"/>
              <a:t>Acumulación en riñón como </a:t>
            </a:r>
            <a:r>
              <a:rPr lang="es-ES" altLang="en-US" sz="2200" dirty="0" err="1" smtClean="0"/>
              <a:t>metalotieneína</a:t>
            </a:r>
            <a:r>
              <a:rPr lang="es-ES" altLang="en-US" sz="2200" dirty="0" smtClean="0"/>
              <a:t>  u otras proteínas</a:t>
            </a:r>
          </a:p>
          <a:p>
            <a:pPr algn="just"/>
            <a:r>
              <a:rPr lang="es-ES" altLang="en-US" sz="2200" dirty="0" smtClean="0"/>
              <a:t>Afinidad por pelo, piel, tracto gastrointestinal, tiroides, páncreas, sudoríparas, testículos y próstata.</a:t>
            </a:r>
          </a:p>
          <a:p>
            <a:pPr algn="just"/>
            <a:r>
              <a:rPr lang="es-ES" altLang="en-US" sz="2200" dirty="0" smtClean="0"/>
              <a:t>Excreción el Hg metálico o inorgánico se elimina por orina y heces en forma iónica, a &gt;dosis &gt; eliminación urinaria, asociado a un mecanismo de transporte tubular como complejos de aminoácidos.</a:t>
            </a:r>
          </a:p>
        </p:txBody>
      </p:sp>
    </p:spTree>
    <p:extLst>
      <p:ext uri="{BB962C8B-B14F-4D97-AF65-F5344CB8AC3E}">
        <p14:creationId xmlns:p14="http://schemas.microsoft.com/office/powerpoint/2010/main" val="1790756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5328592" cy="72008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Mercurio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29600" cy="5544616"/>
          </a:xfrm>
        </p:spPr>
        <p:txBody>
          <a:bodyPr>
            <a:normAutofit/>
          </a:bodyPr>
          <a:lstStyle/>
          <a:p>
            <a:pPr lvl="0" algn="just"/>
            <a:r>
              <a:rPr lang="es-ES" altLang="en-US" sz="2200" b="1" u="sng" dirty="0">
                <a:solidFill>
                  <a:srgbClr val="000000"/>
                </a:solidFill>
              </a:rPr>
              <a:t>Vida media</a:t>
            </a:r>
            <a:r>
              <a:rPr lang="es-ES" altLang="en-US" sz="2200" dirty="0">
                <a:solidFill>
                  <a:srgbClr val="000000"/>
                </a:solidFill>
              </a:rPr>
              <a:t>: para cerebro años y el resto del organismo 60 días (80 % de la carga corporal).</a:t>
            </a:r>
          </a:p>
          <a:p>
            <a:pPr lvl="0" algn="just"/>
            <a:endParaRPr lang="es-ES" altLang="en-US" sz="2200" dirty="0" smtClean="0">
              <a:solidFill>
                <a:srgbClr val="000000"/>
              </a:solidFill>
            </a:endParaRPr>
          </a:p>
          <a:p>
            <a:pPr lvl="0" algn="just"/>
            <a:r>
              <a:rPr lang="es-ES" altLang="en-US" sz="2200" b="1" u="sng" dirty="0" smtClean="0">
                <a:solidFill>
                  <a:srgbClr val="000000"/>
                </a:solidFill>
              </a:rPr>
              <a:t>Dosis </a:t>
            </a:r>
            <a:r>
              <a:rPr lang="es-ES" altLang="en-US" sz="2200" b="1" u="sng" dirty="0">
                <a:solidFill>
                  <a:srgbClr val="000000"/>
                </a:solidFill>
              </a:rPr>
              <a:t>efecto</a:t>
            </a:r>
            <a:r>
              <a:rPr lang="es-ES" altLang="en-US" sz="2200" dirty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FF0000"/>
                </a:solidFill>
              </a:rPr>
              <a:t>Inhalación</a:t>
            </a:r>
            <a:r>
              <a:rPr lang="es-ES" altLang="en-US" sz="2200" dirty="0">
                <a:solidFill>
                  <a:srgbClr val="000000"/>
                </a:solidFill>
              </a:rPr>
              <a:t> aguda de vapores de Hg Bronquitis, </a:t>
            </a:r>
            <a:r>
              <a:rPr lang="es-ES" altLang="en-US" sz="2200" dirty="0" err="1">
                <a:solidFill>
                  <a:srgbClr val="000000"/>
                </a:solidFill>
              </a:rPr>
              <a:t>neiumonitis</a:t>
            </a:r>
            <a:r>
              <a:rPr lang="es-ES" altLang="en-US" sz="2200" dirty="0">
                <a:solidFill>
                  <a:srgbClr val="000000"/>
                </a:solidFill>
              </a:rPr>
              <a:t>, edema </a:t>
            </a:r>
            <a:r>
              <a:rPr lang="es-ES" altLang="en-US" sz="2200" dirty="0" err="1">
                <a:solidFill>
                  <a:srgbClr val="000000"/>
                </a:solidFill>
              </a:rPr>
              <a:t>pulm</a:t>
            </a:r>
            <a:r>
              <a:rPr lang="es-ES" altLang="en-US" sz="2200" dirty="0">
                <a:solidFill>
                  <a:srgbClr val="000000"/>
                </a:solidFill>
              </a:rPr>
              <a:t>, estomatitis y sabor </a:t>
            </a:r>
            <a:r>
              <a:rPr lang="es-ES" altLang="en-US" sz="2200" dirty="0" smtClean="0">
                <a:solidFill>
                  <a:srgbClr val="000000"/>
                </a:solidFill>
              </a:rPr>
              <a:t>metálico, </a:t>
            </a:r>
            <a:r>
              <a:rPr lang="es-ES" altLang="en-US" sz="2200" dirty="0">
                <a:solidFill>
                  <a:srgbClr val="000000"/>
                </a:solidFill>
              </a:rPr>
              <a:t>gingivitis, salivación, dolor precordial, </a:t>
            </a:r>
            <a:r>
              <a:rPr lang="es-ES" altLang="en-US" sz="2200" dirty="0" smtClean="0">
                <a:solidFill>
                  <a:srgbClr val="000000"/>
                </a:solidFill>
              </a:rPr>
              <a:t>vómitos </a:t>
            </a:r>
            <a:r>
              <a:rPr lang="es-ES" altLang="en-US" sz="2200" dirty="0">
                <a:solidFill>
                  <a:srgbClr val="000000"/>
                </a:solidFill>
              </a:rPr>
              <a:t>y diarrea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FF0000"/>
                </a:solidFill>
              </a:rPr>
              <a:t>Efectos en el SNC</a:t>
            </a:r>
            <a:r>
              <a:rPr lang="es-ES" altLang="en-US" sz="2200" dirty="0" smtClean="0"/>
              <a:t> por inhalación aguda de vapores de Hg: temblor, parestesias, </a:t>
            </a:r>
            <a:r>
              <a:rPr lang="es-ES" altLang="en-US" sz="2200" dirty="0" err="1" smtClean="0"/>
              <a:t>dism</a:t>
            </a:r>
            <a:r>
              <a:rPr lang="es-ES" altLang="en-US" sz="2200" dirty="0" smtClean="0"/>
              <a:t>. de memoria, hiperexcitabilidad, eretismo, </a:t>
            </a:r>
            <a:r>
              <a:rPr lang="es-ES" altLang="en-US" sz="2200" dirty="0" err="1" smtClean="0"/>
              <a:t>hiporreflexia</a:t>
            </a:r>
            <a:r>
              <a:rPr lang="es-ES" altLang="en-US" sz="2200" dirty="0" smtClean="0"/>
              <a:t>.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FF0000"/>
                </a:solidFill>
              </a:rPr>
              <a:t>Efectos por exposición crónica</a:t>
            </a:r>
            <a:r>
              <a:rPr lang="es-ES" altLang="en-US" sz="2200" dirty="0" smtClean="0"/>
              <a:t> a vapores de Hg: compromiso neurológico y trastorno psiquiátrico, depresión, temblor, gingivitis, </a:t>
            </a:r>
            <a:r>
              <a:rPr lang="es-ES" altLang="en-US" sz="2200" dirty="0" err="1" smtClean="0"/>
              <a:t>alt</a:t>
            </a:r>
            <a:r>
              <a:rPr lang="es-ES" altLang="en-US" sz="2200" dirty="0" smtClean="0"/>
              <a:t>. Hematológicas y de función renal, hipertrofia tiroides, taquicardia y espasmos de extremidades </a:t>
            </a:r>
          </a:p>
          <a:p>
            <a:pPr marL="0" indent="0" algn="just">
              <a:buNone/>
            </a:pPr>
            <a:endParaRPr lang="es-E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62694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1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5261208" cy="910148"/>
          </a:xfrm>
          <a:solidFill>
            <a:schemeClr val="bg2"/>
          </a:solidFill>
        </p:spPr>
        <p:txBody>
          <a:bodyPr/>
          <a:lstStyle/>
          <a:p>
            <a:r>
              <a:rPr lang="es-CL" dirty="0" smtClean="0"/>
              <a:t>Mercurio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3"/>
            <a:ext cx="8280919" cy="496855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Mercurio</a:t>
            </a:r>
            <a:r>
              <a:rPr lang="es-ES" altLang="en-US" sz="2200" b="1" dirty="0">
                <a:solidFill>
                  <a:srgbClr val="000000"/>
                </a:solidFill>
              </a:rPr>
              <a:t> inorgánico </a:t>
            </a:r>
            <a:r>
              <a:rPr lang="es-ES" altLang="en-US" sz="2200" dirty="0">
                <a:solidFill>
                  <a:srgbClr val="000000"/>
                </a:solidFill>
              </a:rPr>
              <a:t>en </a:t>
            </a:r>
            <a:r>
              <a:rPr lang="es-ES" altLang="en-US" sz="2200" u="sng" dirty="0">
                <a:solidFill>
                  <a:srgbClr val="000000"/>
                </a:solidFill>
              </a:rPr>
              <a:t>exposición aguda </a:t>
            </a:r>
            <a:r>
              <a:rPr lang="es-ES" altLang="en-US" sz="2200" dirty="0">
                <a:solidFill>
                  <a:srgbClr val="000000"/>
                </a:solidFill>
              </a:rPr>
              <a:t>determina síntomas gastrointestinales, con dolor y necrosis, vómitos, diarrea, salivación , </a:t>
            </a:r>
            <a:r>
              <a:rPr lang="es-ES" altLang="en-US" sz="2200" dirty="0" err="1">
                <a:solidFill>
                  <a:srgbClr val="000000"/>
                </a:solidFill>
              </a:rPr>
              <a:t>hiperpigmentación</a:t>
            </a:r>
            <a:r>
              <a:rPr lang="es-ES" altLang="en-US" sz="2200" dirty="0">
                <a:solidFill>
                  <a:srgbClr val="000000"/>
                </a:solidFill>
              </a:rPr>
              <a:t> de la mucosa bucal, compromiso hemodinámico, colapso circulatorio y muerte.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En la </a:t>
            </a:r>
            <a:r>
              <a:rPr lang="es-ES" altLang="en-US" sz="2200" u="sng" dirty="0">
                <a:solidFill>
                  <a:srgbClr val="000000"/>
                </a:solidFill>
              </a:rPr>
              <a:t>fase crónica</a:t>
            </a:r>
            <a:r>
              <a:rPr lang="es-ES" altLang="en-US" sz="2200" dirty="0">
                <a:solidFill>
                  <a:srgbClr val="000000"/>
                </a:solidFill>
              </a:rPr>
              <a:t>: gingivitis, necrosis mandibular, albuminuria, poliuria, </a:t>
            </a:r>
            <a:r>
              <a:rPr lang="es-ES" altLang="en-US" sz="2200" dirty="0" err="1">
                <a:solidFill>
                  <a:srgbClr val="000000"/>
                </a:solidFill>
              </a:rPr>
              <a:t>cilindruria</a:t>
            </a:r>
            <a:r>
              <a:rPr lang="es-ES" altLang="en-US" sz="2200" dirty="0">
                <a:solidFill>
                  <a:srgbClr val="000000"/>
                </a:solidFill>
              </a:rPr>
              <a:t>, hematuria, anuria, acidosis renal asociado a una </a:t>
            </a:r>
            <a:r>
              <a:rPr lang="es-ES" altLang="en-US" sz="2200" dirty="0" err="1">
                <a:solidFill>
                  <a:srgbClr val="000000"/>
                </a:solidFill>
              </a:rPr>
              <a:t>glomerulonefritis</a:t>
            </a:r>
            <a:r>
              <a:rPr lang="es-ES" altLang="en-US" sz="2200" dirty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Mercurio </a:t>
            </a:r>
            <a:r>
              <a:rPr lang="es-ES" altLang="en-US" sz="2200" b="1" dirty="0">
                <a:solidFill>
                  <a:srgbClr val="000000"/>
                </a:solidFill>
              </a:rPr>
              <a:t>orgánico</a:t>
            </a:r>
            <a:r>
              <a:rPr lang="es-ES" altLang="en-US" sz="2200" dirty="0">
                <a:solidFill>
                  <a:srgbClr val="000000"/>
                </a:solidFill>
              </a:rPr>
              <a:t> en </a:t>
            </a:r>
            <a:r>
              <a:rPr lang="es-ES" altLang="en-US" sz="2200" u="sng" dirty="0" smtClean="0">
                <a:solidFill>
                  <a:srgbClr val="000000"/>
                </a:solidFill>
              </a:rPr>
              <a:t>exposición crónica</a:t>
            </a:r>
            <a:r>
              <a:rPr lang="es-ES" altLang="en-US" sz="2200" dirty="0" smtClean="0">
                <a:solidFill>
                  <a:srgbClr val="000000"/>
                </a:solidFill>
              </a:rPr>
              <a:t>: </a:t>
            </a:r>
            <a:r>
              <a:rPr lang="es-ES" altLang="en-US" sz="2200" dirty="0">
                <a:solidFill>
                  <a:srgbClr val="000000"/>
                </a:solidFill>
              </a:rPr>
              <a:t>Neurotoxicidad y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genotoxicidad</a:t>
            </a:r>
            <a:r>
              <a:rPr lang="es-ES" altLang="en-US" sz="2200" dirty="0" smtClean="0">
                <a:solidFill>
                  <a:srgbClr val="000000"/>
                </a:solidFill>
              </a:rPr>
              <a:t>: parestesias, ataxia, disartria, perdida de la visión, audición, memoria, alteraciones de la personalidad , depresión y insomnio.</a:t>
            </a: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91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4757152" cy="83814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s-CL" dirty="0" smtClean="0"/>
              <a:t>Mercurio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268760"/>
            <a:ext cx="6048672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altLang="en-US" sz="2200" b="1" u="sng" dirty="0">
                <a:solidFill>
                  <a:srgbClr val="000000"/>
                </a:solidFill>
              </a:rPr>
              <a:t>Decisión terapéutica</a:t>
            </a:r>
            <a:r>
              <a:rPr lang="es-ES" altLang="en-US" sz="2200" dirty="0">
                <a:solidFill>
                  <a:srgbClr val="000000"/>
                </a:solidFill>
              </a:rPr>
              <a:t> </a:t>
            </a: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C</a:t>
            </a:r>
            <a:r>
              <a:rPr lang="es-ES" altLang="en-US" sz="2200" dirty="0" smtClean="0">
                <a:solidFill>
                  <a:srgbClr val="000000"/>
                </a:solidFill>
              </a:rPr>
              <a:t>ontrol </a:t>
            </a:r>
            <a:r>
              <a:rPr lang="es-ES" altLang="en-US" sz="2200" dirty="0">
                <a:solidFill>
                  <a:srgbClr val="000000"/>
                </a:solidFill>
              </a:rPr>
              <a:t>FUENTE,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quelación</a:t>
            </a:r>
            <a:r>
              <a:rPr lang="es-ES" altLang="en-US" sz="2200" dirty="0" smtClean="0">
                <a:solidFill>
                  <a:srgbClr val="000000"/>
                </a:solidFill>
              </a:rPr>
              <a:t>, </a:t>
            </a:r>
            <a:r>
              <a:rPr lang="es-ES" altLang="en-US" sz="2200" dirty="0">
                <a:solidFill>
                  <a:srgbClr val="000000"/>
                </a:solidFill>
              </a:rPr>
              <a:t>BAL, acido meso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dimercaptosuccinico</a:t>
            </a:r>
            <a:r>
              <a:rPr lang="es-ES" altLang="en-US" sz="2200" dirty="0">
                <a:solidFill>
                  <a:srgbClr val="000000"/>
                </a:solidFill>
              </a:rPr>
              <a:t> (DMSA) , acido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dimercaptopropan</a:t>
            </a:r>
            <a:r>
              <a:rPr lang="es-ES" altLang="en-US" sz="2200" dirty="0">
                <a:solidFill>
                  <a:srgbClr val="000000"/>
                </a:solidFill>
              </a:rPr>
              <a:t> 1 </a:t>
            </a:r>
            <a:r>
              <a:rPr lang="es-ES" altLang="en-US" sz="2200" dirty="0" err="1">
                <a:solidFill>
                  <a:srgbClr val="000000"/>
                </a:solidFill>
              </a:rPr>
              <a:t>sulfonico</a:t>
            </a:r>
            <a:r>
              <a:rPr lang="es-ES" altLang="en-US" sz="2200" dirty="0">
                <a:solidFill>
                  <a:srgbClr val="000000"/>
                </a:solidFill>
              </a:rPr>
              <a:t> (DMPS) N acetil DL </a:t>
            </a:r>
            <a:r>
              <a:rPr lang="es-ES" altLang="en-US" sz="2200" dirty="0" err="1">
                <a:solidFill>
                  <a:srgbClr val="000000"/>
                </a:solidFill>
              </a:rPr>
              <a:t>penicilamina</a:t>
            </a:r>
            <a:r>
              <a:rPr lang="es-ES" altLang="en-US" sz="2200" dirty="0">
                <a:solidFill>
                  <a:srgbClr val="000000"/>
                </a:solidFill>
              </a:rPr>
              <a:t> (NAPA</a:t>
            </a:r>
            <a:r>
              <a:rPr lang="es-ES" altLang="en-US" sz="22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endParaRPr lang="es-ES" altLang="en-US" sz="2200" dirty="0">
              <a:solidFill>
                <a:srgbClr val="000000"/>
              </a:solidFill>
            </a:endParaRPr>
          </a:p>
          <a:p>
            <a:pPr algn="just"/>
            <a:r>
              <a:rPr lang="es-ES" altLang="en-US" sz="2200" b="1" u="sng" dirty="0" smtClean="0">
                <a:solidFill>
                  <a:srgbClr val="000000"/>
                </a:solidFill>
              </a:rPr>
              <a:t>Valores de referencia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Individuos sin exposición laboral y consumo moderado de pescado : 0,1 a 7 µgramo/L 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Calculo de dosis limite adolescente (dieta de atún) 1 tarro por día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Calculo de dosis critica para una embarazada (dieta de atún) 15 gramos al día 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 </a:t>
            </a:r>
            <a:endParaRPr lang="es-ES" altLang="en-US" sz="2200" dirty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2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>
            <a:spLocks noGrp="1"/>
          </p:cNvSpPr>
          <p:nvPr>
            <p:ph type="title"/>
          </p:nvPr>
        </p:nvSpPr>
        <p:spPr>
          <a:xfrm>
            <a:off x="445199" y="293427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es-ES" altLang="es-CL" sz="2400" b="1" dirty="0" smtClean="0"/>
              <a:t>Paso del </a:t>
            </a:r>
            <a:r>
              <a:rPr lang="es-ES" altLang="es-CL" sz="2400" b="1" dirty="0" err="1" smtClean="0"/>
              <a:t>metilmercurio</a:t>
            </a:r>
            <a:r>
              <a:rPr lang="es-ES" altLang="es-CL" sz="2400" b="1" dirty="0" smtClean="0"/>
              <a:t> a la unidad materno fetal y leche materna</a:t>
            </a:r>
            <a:endParaRPr lang="en-US" altLang="es-CL" sz="2400" b="1" dirty="0" smtClean="0"/>
          </a:p>
        </p:txBody>
      </p:sp>
      <p:pic>
        <p:nvPicPr>
          <p:cNvPr id="1095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8760974" cy="5112568"/>
          </a:xfrm>
          <a:solidFill>
            <a:schemeClr val="accent5"/>
          </a:solidFill>
          <a:ln w="38100" cap="rnd">
            <a:solidFill>
              <a:srgbClr val="FF0000">
                <a:alpha val="33000"/>
              </a:srgbClr>
            </a:solidFill>
          </a:ln>
        </p:spPr>
      </p:pic>
      <p:sp>
        <p:nvSpPr>
          <p:cNvPr id="901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5CA0F0-4254-40BD-8968-A1C0BC63B21B}" type="slidenum">
              <a:rPr lang="es-ES" altLang="es-CL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s-ES" altLang="es-CL" sz="1400" smtClean="0"/>
          </a:p>
        </p:txBody>
      </p:sp>
    </p:spTree>
    <p:extLst>
      <p:ext uri="{BB962C8B-B14F-4D97-AF65-F5344CB8AC3E}">
        <p14:creationId xmlns:p14="http://schemas.microsoft.com/office/powerpoint/2010/main" val="27454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670" y="116632"/>
            <a:ext cx="4469120" cy="69412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UY" altLang="en-US" dirty="0" smtClean="0">
                <a:solidFill>
                  <a:schemeClr val="tx1"/>
                </a:solidFill>
              </a:rPr>
              <a:t>Técnica analíticas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68670" y="950100"/>
            <a:ext cx="8052380" cy="53732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altLang="en-US" sz="2400" b="1" dirty="0" smtClean="0"/>
              <a:t>Medio ambiente:</a:t>
            </a:r>
          </a:p>
          <a:p>
            <a:r>
              <a:rPr lang="es-UY" altLang="en-US" sz="2200" dirty="0" smtClean="0"/>
              <a:t>Difracción de </a:t>
            </a:r>
            <a:r>
              <a:rPr lang="es-UY" altLang="en-US" sz="2200" dirty="0" err="1" smtClean="0"/>
              <a:t>Rx</a:t>
            </a:r>
            <a:r>
              <a:rPr lang="es-UY" altLang="en-US" sz="2200" dirty="0" smtClean="0"/>
              <a:t> solo para muestras SECAS, % , barrido</a:t>
            </a:r>
          </a:p>
          <a:p>
            <a:r>
              <a:rPr lang="es-UY" altLang="en-US" sz="2200" dirty="0" smtClean="0"/>
              <a:t>Absorción atómica /</a:t>
            </a:r>
            <a:r>
              <a:rPr lang="es-UY" altLang="en-US" sz="2200" u="sng" dirty="0" smtClean="0"/>
              <a:t>Inducción de plasma (ICP)</a:t>
            </a:r>
          </a:p>
          <a:p>
            <a:r>
              <a:rPr lang="es-UY" altLang="en-US" sz="2200" dirty="0" smtClean="0"/>
              <a:t>Voltarometria o </a:t>
            </a:r>
            <a:r>
              <a:rPr lang="es-UY" altLang="en-US" sz="2200" dirty="0" err="1" smtClean="0"/>
              <a:t>potenciométrico</a:t>
            </a:r>
            <a:endParaRPr lang="es-UY" altLang="en-US" sz="2200" dirty="0" smtClean="0"/>
          </a:p>
          <a:p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400" b="1" dirty="0" smtClean="0"/>
              <a:t>Biológicas</a:t>
            </a:r>
            <a:r>
              <a:rPr lang="es-UY" altLang="en-US" sz="2400" dirty="0" smtClean="0"/>
              <a:t> (ICP, Investigación aplicada)</a:t>
            </a:r>
          </a:p>
          <a:p>
            <a:pPr marL="0" indent="0">
              <a:buNone/>
            </a:pPr>
            <a:r>
              <a:rPr lang="es-UY" altLang="en-US" sz="2200" dirty="0" smtClean="0"/>
              <a:t>Mercurio en sangre, cabellos (</a:t>
            </a:r>
            <a:r>
              <a:rPr lang="es-UY" altLang="en-US" sz="2200" dirty="0" err="1" smtClean="0"/>
              <a:t>cr</a:t>
            </a:r>
            <a:r>
              <a:rPr lang="es-UY" altLang="en-US" sz="2200" dirty="0" smtClean="0"/>
              <a:t>), leche materna, sangre de Cordón, otros órganos (fallecidos)… </a:t>
            </a:r>
          </a:p>
          <a:p>
            <a:pPr marL="0" indent="0">
              <a:buNone/>
            </a:pPr>
            <a:r>
              <a:rPr lang="es-UY" altLang="en-US" sz="2200" dirty="0" smtClean="0"/>
              <a:t>Niveles de Hg en sangre &gt; a los valores en orina</a:t>
            </a:r>
          </a:p>
          <a:p>
            <a:pPr marL="0" indent="0">
              <a:buNone/>
            </a:pPr>
            <a:r>
              <a:rPr lang="es-UY" altLang="en-US" sz="2200" dirty="0" smtClean="0"/>
              <a:t>Cabellos calculo retrospectivo (70 a 640 </a:t>
            </a:r>
            <a:r>
              <a:rPr lang="es-ES" altLang="en-US" sz="2200" dirty="0" smtClean="0">
                <a:solidFill>
                  <a:srgbClr val="000000"/>
                </a:solidFill>
              </a:rPr>
              <a:t>µgramos/g) asociado a alteraciones del desarrollo</a:t>
            </a:r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200" dirty="0" smtClean="0"/>
              <a:t>Específicos para medir efectos EMG y pruebas psicométricas </a:t>
            </a:r>
          </a:p>
          <a:p>
            <a:pPr marL="0" indent="0">
              <a:buNone/>
            </a:pPr>
            <a:r>
              <a:rPr lang="es-UY" altLang="en-US" sz="2200" dirty="0" smtClean="0"/>
              <a:t>Indicadores biológicos (OMS):  Efectos bioquímicos niveles de L </a:t>
            </a:r>
            <a:r>
              <a:rPr lang="es-UY" altLang="en-US" sz="2200" dirty="0" err="1" smtClean="0"/>
              <a:t>glutation</a:t>
            </a:r>
            <a:r>
              <a:rPr lang="es-UY" altLang="en-US" sz="2200" dirty="0" smtClean="0"/>
              <a:t>….</a:t>
            </a:r>
          </a:p>
          <a:p>
            <a:endParaRPr lang="es-UY" altLang="en-US" sz="2200" dirty="0" smtClean="0"/>
          </a:p>
          <a:p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79563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5117192" cy="968438"/>
          </a:xfrm>
          <a:solidFill>
            <a:schemeClr val="bg2"/>
          </a:solidFill>
        </p:spPr>
        <p:txBody>
          <a:bodyPr/>
          <a:lstStyle/>
          <a:p>
            <a:r>
              <a:rPr lang="es-ES" altLang="es-CL" dirty="0" smtClean="0"/>
              <a:t>Dosis toxica /letal Hg</a:t>
            </a:r>
            <a:endParaRPr lang="en-US" altLang="es-CL" dirty="0" smtClean="0"/>
          </a:p>
        </p:txBody>
      </p:sp>
      <p:sp>
        <p:nvSpPr>
          <p:cNvPr id="96259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altLang="es-CL" sz="2200" dirty="0" smtClean="0"/>
              <a:t>Niveles normales de mercurio en orina: 60 </a:t>
            </a:r>
            <a:r>
              <a:rPr lang="es-ES" altLang="es-CL" sz="2200" dirty="0" err="1" smtClean="0"/>
              <a:t>nmol</a:t>
            </a:r>
            <a:r>
              <a:rPr lang="es-ES" altLang="es-CL" sz="2200" dirty="0" smtClean="0"/>
              <a:t>/L</a:t>
            </a:r>
          </a:p>
          <a:p>
            <a:r>
              <a:rPr lang="es-ES" altLang="es-CL" sz="2200" dirty="0" smtClean="0"/>
              <a:t>Nivel normal de mercurio en sangre : 50 a 70 </a:t>
            </a:r>
            <a:r>
              <a:rPr lang="es-ES" altLang="es-CL" sz="2200" dirty="0" err="1" smtClean="0"/>
              <a:t>nmol</a:t>
            </a:r>
            <a:r>
              <a:rPr lang="es-ES" altLang="es-CL" sz="2200" dirty="0" smtClean="0"/>
              <a:t>/L</a:t>
            </a:r>
          </a:p>
          <a:p>
            <a:pPr marL="0" indent="0">
              <a:buNone/>
            </a:pPr>
            <a:endParaRPr lang="es-ES" altLang="es-CL" sz="2200" dirty="0" smtClean="0"/>
          </a:p>
          <a:p>
            <a:r>
              <a:rPr lang="es-ES" altLang="es-CL" sz="2200" dirty="0" smtClean="0">
                <a:solidFill>
                  <a:srgbClr val="FF0000"/>
                </a:solidFill>
              </a:rPr>
              <a:t>Intoxicación : </a:t>
            </a:r>
          </a:p>
          <a:p>
            <a:pPr marL="0" indent="0">
              <a:buNone/>
            </a:pPr>
            <a:r>
              <a:rPr lang="es-ES" altLang="es-CL" sz="2200" dirty="0" smtClean="0"/>
              <a:t>750 a 1000 </a:t>
            </a:r>
            <a:r>
              <a:rPr lang="es-ES" altLang="es-CL" sz="2200" dirty="0" err="1" smtClean="0"/>
              <a:t>nmol</a:t>
            </a:r>
            <a:r>
              <a:rPr lang="es-ES" altLang="es-CL" sz="2200" dirty="0" smtClean="0"/>
              <a:t>/L en orina</a:t>
            </a:r>
          </a:p>
          <a:p>
            <a:pPr marL="0" indent="0">
              <a:buNone/>
            </a:pPr>
            <a:r>
              <a:rPr lang="es-ES" altLang="es-CL" sz="2200" dirty="0" smtClean="0"/>
              <a:t>150 a 200 </a:t>
            </a:r>
            <a:r>
              <a:rPr lang="el-GR" altLang="es-CL" sz="2200" dirty="0" smtClean="0"/>
              <a:t>μ</a:t>
            </a:r>
            <a:r>
              <a:rPr lang="es-ES" altLang="es-CL" sz="2200" dirty="0" smtClean="0"/>
              <a:t>g/L en orina</a:t>
            </a:r>
          </a:p>
          <a:p>
            <a:pPr>
              <a:buFontTx/>
              <a:buNone/>
            </a:pPr>
            <a:r>
              <a:rPr lang="es-ES" altLang="es-CL" sz="2200" dirty="0" smtClean="0"/>
              <a:t>150 </a:t>
            </a:r>
            <a:r>
              <a:rPr lang="es-ES" altLang="es-CL" sz="2200" dirty="0" err="1" smtClean="0"/>
              <a:t>nmol</a:t>
            </a:r>
            <a:r>
              <a:rPr lang="es-ES" altLang="es-CL" sz="2200" dirty="0" smtClean="0"/>
              <a:t>/L en sangre</a:t>
            </a:r>
            <a:endParaRPr lang="en-US" altLang="es-CL" sz="2200" dirty="0" smtClean="0"/>
          </a:p>
        </p:txBody>
      </p:sp>
      <p:sp>
        <p:nvSpPr>
          <p:cNvPr id="9626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2E76DC-080C-4A7B-B0DF-46115C57C00C}" type="slidenum">
              <a:rPr lang="es-ES" altLang="es-CL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s-ES" altLang="es-CL" sz="1400" smtClean="0"/>
          </a:p>
        </p:txBody>
      </p:sp>
    </p:spTree>
    <p:extLst>
      <p:ext uri="{BB962C8B-B14F-4D97-AF65-F5344CB8AC3E}">
        <p14:creationId xmlns:p14="http://schemas.microsoft.com/office/powerpoint/2010/main" val="23395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856984" cy="64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20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52928" cy="64807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d m i  o</a:t>
            </a:r>
            <a:endParaRPr lang="es-ES" alt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980728"/>
            <a:ext cx="7344816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altLang="en-US" sz="2200" dirty="0" smtClean="0"/>
              <a:t>Se conoce desde 1817 asociado a minerales de zinc</a:t>
            </a:r>
          </a:p>
          <a:p>
            <a:pPr algn="just"/>
            <a:r>
              <a:rPr lang="es-ES" altLang="en-US" sz="2200" dirty="0" smtClean="0"/>
              <a:t>Se asocia a minería y refinado de materiales no ferrosos</a:t>
            </a:r>
          </a:p>
          <a:p>
            <a:pPr algn="just"/>
            <a:r>
              <a:rPr lang="es-ES" altLang="en-US" sz="2200" dirty="0" smtClean="0"/>
              <a:t>Casos reportados contaminación de arroz cultivado con aguas contaminadas con cadmio de mina de zinc y plomo en el rio </a:t>
            </a:r>
            <a:r>
              <a:rPr lang="es-ES" altLang="en-US" sz="2200" dirty="0" err="1" smtClean="0"/>
              <a:t>Jintsu</a:t>
            </a:r>
            <a:r>
              <a:rPr lang="es-ES" altLang="en-US" sz="2200" dirty="0" smtClean="0"/>
              <a:t>, con mujeres expuestas que presentaron alteraciones degenerativas óseas, osteoporosis, en que el  Cd </a:t>
            </a:r>
            <a:r>
              <a:rPr lang="es-ES" altLang="en-US" sz="2200" baseline="30000" dirty="0" smtClean="0"/>
              <a:t>+2 </a:t>
            </a:r>
            <a:r>
              <a:rPr lang="es-ES" altLang="en-US" sz="2200" dirty="0" smtClean="0"/>
              <a:t>reemplazo al Ca </a:t>
            </a:r>
            <a:r>
              <a:rPr lang="es-ES" altLang="en-US" sz="2200" baseline="30000" dirty="0" smtClean="0"/>
              <a:t>+2</a:t>
            </a:r>
          </a:p>
          <a:p>
            <a:pPr algn="just"/>
            <a:r>
              <a:rPr lang="es-ES" altLang="en-US" sz="2200" b="1" u="sng" dirty="0" smtClean="0"/>
              <a:t>Origen</a:t>
            </a:r>
            <a:r>
              <a:rPr lang="es-ES" altLang="en-US" sz="2200" dirty="0" smtClean="0"/>
              <a:t>: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naturales asociado a otros minerales en la corteza terrestre (0,1 mg/kg) y se moviliza en agua, suelo y aire (terremotos, aluviones, erupciones volcánicas) y  océanos (0,1 µg/Kg) , pero aumentan en sedimentos por desechos biológicos.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La actividad volcánica es una fuente natural importante de Cd (100 a 500 Ton/año) al aire.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Los procesos antrópicos relacionados con la minería se asocian a contaminación de agua </a:t>
            </a:r>
            <a:r>
              <a:rPr lang="es-ES" altLang="en-US" sz="2200" b="1" dirty="0" smtClean="0"/>
              <a:t>(EPA máx. 5ng/L (</a:t>
            </a:r>
            <a:r>
              <a:rPr lang="es-ES" altLang="en-US" sz="2200" b="1" dirty="0" err="1" smtClean="0"/>
              <a:t>ppb</a:t>
            </a:r>
            <a:r>
              <a:rPr lang="es-ES" altLang="en-US" sz="2200" b="1" dirty="0" smtClean="0"/>
              <a:t>)) </a:t>
            </a:r>
          </a:p>
          <a:p>
            <a:pPr algn="just"/>
            <a:endParaRPr lang="es-E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299490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624736" cy="93610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Cadmio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/>
          <a:lstStyle/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Fuentes </a:t>
            </a:r>
            <a:r>
              <a:rPr lang="es-ES" altLang="en-US" sz="2200" dirty="0">
                <a:solidFill>
                  <a:srgbClr val="000000"/>
                </a:solidFill>
              </a:rPr>
              <a:t>antrópicas (combustión de combustibles fósiles, como carbón y petróleo) refinado de zinc, cobre y plomo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Se encuentra en pinturas amarillas. 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Es además un contaminante de </a:t>
            </a:r>
            <a:r>
              <a:rPr lang="es-ES" altLang="en-US" sz="2200" dirty="0" smtClean="0">
                <a:solidFill>
                  <a:srgbClr val="000000"/>
                </a:solidFill>
              </a:rPr>
              <a:t>aire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Asociado a fertilizantes como impureza (36 gr/ton en USA, y 160 a 225 gr/ton en África por ton de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Pentóxido</a:t>
            </a:r>
            <a:r>
              <a:rPr lang="es-ES" altLang="en-US" sz="2200" dirty="0" smtClean="0">
                <a:solidFill>
                  <a:srgbClr val="000000"/>
                </a:solidFill>
              </a:rPr>
              <a:t> de fósforo) con efecto acumulativo.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Concentraciones en suelo 57 mg/kg a 160 mg/kg para zonas industriales asociadas a minería 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Usos industriales diversos: galvanizado de acero, estabilizador en PVC, pigmentos plásticos y vidrio y aleaciones</a:t>
            </a:r>
            <a:endParaRPr lang="es-E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64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59" y="260648"/>
            <a:ext cx="5837273" cy="8381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dirty="0" smtClean="0"/>
              <a:t>Cadmio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s-ES" altLang="en-US" sz="2200" b="1" u="sng" dirty="0">
                <a:solidFill>
                  <a:srgbClr val="000000"/>
                </a:solidFill>
              </a:rPr>
              <a:t>Características físico quimicas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En estado de vapor se oxida y  se transforma a oxido de Cd, es , mas pesado  que el aire . Reacciona con los contaminantes gaseosos del aire y forma compuestos como sulfitos, </a:t>
            </a:r>
            <a:r>
              <a:rPr lang="es-ES" altLang="en-US" sz="2200" dirty="0" smtClean="0">
                <a:solidFill>
                  <a:srgbClr val="000000"/>
                </a:solidFill>
              </a:rPr>
              <a:t>hidróxido, </a:t>
            </a:r>
            <a:r>
              <a:rPr lang="es-ES" altLang="en-US" sz="2200" dirty="0">
                <a:solidFill>
                  <a:srgbClr val="000000"/>
                </a:solidFill>
              </a:rPr>
              <a:t>sulfato, cloruro de cadmio.</a:t>
            </a:r>
          </a:p>
          <a:p>
            <a:pPr marL="0" lvl="0" indent="0" algn="just">
              <a:buNone/>
            </a:pPr>
            <a:r>
              <a:rPr lang="es-ES" altLang="en-US" sz="2200" dirty="0">
                <a:solidFill>
                  <a:srgbClr val="000000"/>
                </a:solidFill>
              </a:rPr>
              <a:t>Por su similitud con zinc las plantas lo absorben, aumentando la biodisponibilidad del cd cuando ↓ </a:t>
            </a:r>
            <a:r>
              <a:rPr lang="es-ES" altLang="en-US" sz="2200" dirty="0" err="1">
                <a:solidFill>
                  <a:srgbClr val="000000"/>
                </a:solidFill>
              </a:rPr>
              <a:t>ph</a:t>
            </a:r>
            <a:r>
              <a:rPr lang="es-ES" altLang="en-US" sz="2200" dirty="0">
                <a:solidFill>
                  <a:srgbClr val="000000"/>
                </a:solidFill>
              </a:rPr>
              <a:t> del suelo </a:t>
            </a: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b="1" u="sng" dirty="0" smtClean="0">
                <a:solidFill>
                  <a:srgbClr val="000000"/>
                </a:solidFill>
              </a:rPr>
              <a:t>Toxicocinética</a:t>
            </a:r>
            <a:r>
              <a:rPr lang="es-ES" altLang="en-US" sz="2200" dirty="0" smtClean="0">
                <a:solidFill>
                  <a:srgbClr val="000000"/>
                </a:solidFill>
              </a:rPr>
              <a:t>: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Absorción oral, agua y alimentos, 5 a 10 % del total absorbido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Esta depende de la vitamina D y de la asociación con proteínas en la dieta . Compite con Zn , Se, </a:t>
            </a:r>
            <a:r>
              <a:rPr lang="es-ES" altLang="en-US" sz="2200" dirty="0">
                <a:solidFill>
                  <a:srgbClr val="000000"/>
                </a:solidFill>
              </a:rPr>
              <a:t>C</a:t>
            </a:r>
            <a:r>
              <a:rPr lang="es-ES" altLang="en-US" sz="2200" dirty="0" smtClean="0">
                <a:solidFill>
                  <a:srgbClr val="000000"/>
                </a:solidFill>
              </a:rPr>
              <a:t>a 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30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5333216" cy="6941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L" dirty="0" smtClean="0"/>
              <a:t>Cadmio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Agua </a:t>
            </a:r>
            <a:r>
              <a:rPr lang="es-ES" altLang="en-US" sz="2200" dirty="0">
                <a:solidFill>
                  <a:srgbClr val="000000"/>
                </a:solidFill>
              </a:rPr>
              <a:t>de consumo humano: </a:t>
            </a:r>
            <a:r>
              <a:rPr lang="es-ES" altLang="en-US" sz="2200" dirty="0" smtClean="0">
                <a:solidFill>
                  <a:srgbClr val="000000"/>
                </a:solidFill>
              </a:rPr>
              <a:t>el Cd es altamente soluble pero la cantidad de agua ingerida por las poblaciones no es suficiente para impactar 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Alimentos</a:t>
            </a:r>
            <a:r>
              <a:rPr lang="es-ES" altLang="en-US" sz="2200" dirty="0">
                <a:solidFill>
                  <a:srgbClr val="000000"/>
                </a:solidFill>
              </a:rPr>
              <a:t>: </a:t>
            </a:r>
            <a:r>
              <a:rPr lang="es-ES" altLang="en-US" sz="2200" dirty="0" smtClean="0">
                <a:solidFill>
                  <a:srgbClr val="000000"/>
                </a:solidFill>
              </a:rPr>
              <a:t>riñón puede concentrar hasta 100 mg/kg de Cd, pero el mayor aporte lo dan el arroz, papas, trigo, que son de mayor consumo por las poblaciones.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FDA establece valores en colorantes para Cd de 15 µgr/g  ppm</a:t>
            </a:r>
          </a:p>
          <a:p>
            <a:pPr lvl="0" algn="just"/>
            <a:r>
              <a:rPr lang="es-ES" altLang="en-US" sz="2200" dirty="0" smtClean="0">
                <a:solidFill>
                  <a:srgbClr val="FF0000"/>
                </a:solidFill>
              </a:rPr>
              <a:t>Vía inhalatoria</a:t>
            </a:r>
            <a:r>
              <a:rPr lang="es-ES" altLang="en-US" sz="2200" dirty="0" smtClean="0">
                <a:solidFill>
                  <a:srgbClr val="000000"/>
                </a:solidFill>
              </a:rPr>
              <a:t>: principalmente en los </a:t>
            </a:r>
            <a:r>
              <a:rPr lang="es-ES" altLang="en-US" sz="2200" b="1" dirty="0" smtClean="0">
                <a:solidFill>
                  <a:srgbClr val="000000"/>
                </a:solidFill>
              </a:rPr>
              <a:t>fumadores</a:t>
            </a:r>
            <a:r>
              <a:rPr lang="es-ES" altLang="en-US" sz="2200" dirty="0" smtClean="0">
                <a:solidFill>
                  <a:srgbClr val="000000"/>
                </a:solidFill>
              </a:rPr>
              <a:t> 15 a 20 % de lo inhalado es absorbido, sumado al aporte de la contaminación atmosférica. Un % de estas partículas son deglutidas y absorbidas a nivel GI y otras se depositan en la vía respiratoria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Ingresa al torrente sanguíneo y se transporta a hígado y riñón, donde se retiene el 50 % del Cd.</a:t>
            </a:r>
          </a:p>
          <a:p>
            <a:pPr lvl="0" algn="just"/>
            <a:endParaRPr lang="es-ES" altLang="en-US" sz="2200" dirty="0" smtClean="0">
              <a:solidFill>
                <a:srgbClr val="000000"/>
              </a:solidFill>
            </a:endParaRPr>
          </a:p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16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Cadmio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460851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ES" altLang="en-US" sz="2200" b="1" u="sng" dirty="0" smtClean="0">
                <a:solidFill>
                  <a:srgbClr val="000000"/>
                </a:solidFill>
              </a:rPr>
              <a:t>Otros Depósitos </a:t>
            </a:r>
            <a:r>
              <a:rPr lang="es-ES" altLang="en-US" sz="2200" dirty="0" smtClean="0">
                <a:solidFill>
                  <a:srgbClr val="000000"/>
                </a:solidFill>
              </a:rPr>
              <a:t>: 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Se retiene también en glándulas salivales, páncreas, musculo, SNC.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La sangre representa el 1 al 5 % de la carga por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via</a:t>
            </a:r>
            <a:r>
              <a:rPr lang="es-ES" altLang="en-US" sz="2200" dirty="0" smtClean="0">
                <a:solidFill>
                  <a:srgbClr val="000000"/>
                </a:solidFill>
              </a:rPr>
              <a:t> oral e inhalatoria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Excreción lenta por vía urinaria, cantidades menores por heces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Eliminación por cabellos y por leche materna.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Concentraciones para mujeres no expuestas ocupacionalmente 35 µgr/L periodo inmediato postparto y 0,1 a 10 µgr/L en periodo de 6 meses post parto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Puede interactuar con otros metales pesados: Pt, Hg, Pb, Au, Tl, Cu, entre otros . Así el Cd impide la entrada de Cu a la célula y afecta proteínas especificas de la membrana (efecto bioquímico en sistemas enzimáticos específicos) 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Vida media 10 a 30 años</a:t>
            </a:r>
          </a:p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6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3888432" cy="79208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Cadmio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rmAutofit/>
          </a:bodyPr>
          <a:lstStyle/>
          <a:p>
            <a:pPr lvl="0" algn="just"/>
            <a:r>
              <a:rPr lang="es-ES" altLang="en-US" sz="2200" b="1" u="sng" dirty="0" smtClean="0">
                <a:solidFill>
                  <a:srgbClr val="FF0000"/>
                </a:solidFill>
              </a:rPr>
              <a:t>Dosis </a:t>
            </a:r>
            <a:r>
              <a:rPr lang="es-ES" altLang="en-US" sz="2200" b="1" u="sng" dirty="0">
                <a:solidFill>
                  <a:srgbClr val="FF0000"/>
                </a:solidFill>
              </a:rPr>
              <a:t>efecto</a:t>
            </a:r>
            <a:r>
              <a:rPr lang="es-ES" altLang="en-US" sz="2200" b="1" dirty="0">
                <a:solidFill>
                  <a:srgbClr val="FF0000"/>
                </a:solidFill>
              </a:rPr>
              <a:t>.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Existe un sistema de protección de los seres humanos dado por  la </a:t>
            </a:r>
            <a:r>
              <a:rPr lang="es-ES" altLang="en-US" sz="2200" b="1" u="sng" dirty="0" err="1" smtClean="0">
                <a:solidFill>
                  <a:srgbClr val="000000"/>
                </a:solidFill>
              </a:rPr>
              <a:t>metalotioneína</a:t>
            </a:r>
            <a:r>
              <a:rPr lang="es-ES" altLang="en-US" sz="2200" b="1" u="sng" dirty="0" smtClean="0">
                <a:solidFill>
                  <a:srgbClr val="000000"/>
                </a:solidFill>
              </a:rPr>
              <a:t>,</a:t>
            </a:r>
            <a:r>
              <a:rPr lang="es-ES" altLang="en-US" sz="2200" dirty="0" smtClean="0">
                <a:solidFill>
                  <a:srgbClr val="000000"/>
                </a:solidFill>
              </a:rPr>
              <a:t> rica en azufre, y que regula el metabolismo del zinc. Esta proteína posee varios grupos SH y que forman complejos con el Cd</a:t>
            </a:r>
            <a:r>
              <a:rPr lang="es-ES" altLang="en-US" sz="2200" baseline="30000" dirty="0" smtClean="0">
                <a:solidFill>
                  <a:srgbClr val="000000"/>
                </a:solidFill>
              </a:rPr>
              <a:t>+2</a:t>
            </a:r>
            <a:r>
              <a:rPr lang="es-ES" altLang="en-US" sz="2200" dirty="0" smtClean="0">
                <a:solidFill>
                  <a:srgbClr val="000000"/>
                </a:solidFill>
              </a:rPr>
              <a:t> y se elimina por orina. Si la exposición supera a esta M. el cd se deposita en hígado y riñón.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La placenta sintetiza esta proteína , lo que protege al feto pero no así al RN pues pasa por leche materna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Por vía oral determina irritación GI, vómitos, diarrea, dolor abdominal y muscular. </a:t>
            </a:r>
          </a:p>
          <a:p>
            <a:pPr marL="0" lvl="0" indent="0" algn="just">
              <a:buNone/>
            </a:pPr>
            <a:r>
              <a:rPr lang="es-ES" altLang="en-US" sz="2200" b="1" dirty="0" smtClean="0">
                <a:solidFill>
                  <a:srgbClr val="FF0000"/>
                </a:solidFill>
              </a:rPr>
              <a:t>Por vía inhalatoria </a:t>
            </a:r>
            <a:r>
              <a:rPr lang="es-ES" altLang="en-US" sz="2200" dirty="0" smtClean="0">
                <a:solidFill>
                  <a:srgbClr val="000000"/>
                </a:solidFill>
              </a:rPr>
              <a:t>Neumonitis química y edema pulmonar. Con aerosoles con Cd,  de 1 mg/m</a:t>
            </a:r>
            <a:r>
              <a:rPr lang="es-ES" altLang="en-US" sz="2200" baseline="30000" dirty="0" smtClean="0">
                <a:solidFill>
                  <a:srgbClr val="000000"/>
                </a:solidFill>
              </a:rPr>
              <a:t>3</a:t>
            </a:r>
            <a:r>
              <a:rPr lang="es-ES" altLang="en-US" sz="2200" dirty="0" smtClean="0">
                <a:solidFill>
                  <a:srgbClr val="000000"/>
                </a:solidFill>
              </a:rPr>
              <a:t> se asocia a irritación de vía respiratoria , disnea, anorexia, nauseas , alteraciones renales con proteinuria y alteraciones hepáticas</a:t>
            </a: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21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s-CL" dirty="0" smtClean="0"/>
              <a:t>Cadmio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es-ES" altLang="en-US" sz="2200" dirty="0">
                <a:solidFill>
                  <a:srgbClr val="FF0000"/>
                </a:solidFill>
              </a:rPr>
              <a:t>Para </a:t>
            </a:r>
            <a:r>
              <a:rPr lang="es-ES" altLang="en-US" sz="2200" dirty="0" smtClean="0">
                <a:solidFill>
                  <a:srgbClr val="FF0000"/>
                </a:solidFill>
              </a:rPr>
              <a:t>exposición crónica </a:t>
            </a:r>
            <a:r>
              <a:rPr lang="es-ES" altLang="en-US" sz="2200" dirty="0">
                <a:solidFill>
                  <a:srgbClr val="FF0000"/>
                </a:solidFill>
              </a:rPr>
              <a:t>en aire</a:t>
            </a:r>
            <a:r>
              <a:rPr lang="es-ES" altLang="en-US" sz="2200" dirty="0">
                <a:solidFill>
                  <a:srgbClr val="000000"/>
                </a:solidFill>
              </a:rPr>
              <a:t>, con 0,1 mg/m</a:t>
            </a:r>
            <a:r>
              <a:rPr lang="es-ES" altLang="en-US" sz="2200" baseline="30000" dirty="0">
                <a:solidFill>
                  <a:srgbClr val="000000"/>
                </a:solidFill>
              </a:rPr>
              <a:t>3</a:t>
            </a:r>
            <a:r>
              <a:rPr lang="es-ES" altLang="en-US" sz="2200" dirty="0">
                <a:solidFill>
                  <a:srgbClr val="000000"/>
                </a:solidFill>
              </a:rPr>
              <a:t> , se asocia a fibrosis </a:t>
            </a:r>
            <a:r>
              <a:rPr lang="es-ES" altLang="en-US" sz="2200" dirty="0" smtClean="0">
                <a:solidFill>
                  <a:srgbClr val="000000"/>
                </a:solidFill>
              </a:rPr>
              <a:t>pulmonar, alteraciones renales, con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eliminacion</a:t>
            </a:r>
            <a:r>
              <a:rPr lang="es-ES" altLang="en-US" sz="2200" dirty="0" smtClean="0">
                <a:solidFill>
                  <a:srgbClr val="000000"/>
                </a:solidFill>
              </a:rPr>
              <a:t> de proteínas de bajo peso molecular ( </a:t>
            </a:r>
            <a:r>
              <a:rPr lang="es-ES" altLang="en-US" sz="2200" u="sng" dirty="0" smtClean="0">
                <a:solidFill>
                  <a:srgbClr val="000000"/>
                </a:solidFill>
              </a:rPr>
              <a:t>b-2 </a:t>
            </a:r>
            <a:r>
              <a:rPr lang="es-ES" altLang="en-US" sz="2200" u="sng" dirty="0" err="1" smtClean="0">
                <a:solidFill>
                  <a:srgbClr val="000000"/>
                </a:solidFill>
              </a:rPr>
              <a:t>microglobulina</a:t>
            </a:r>
            <a:r>
              <a:rPr lang="es-ES" altLang="en-US" sz="2200" dirty="0" smtClean="0">
                <a:solidFill>
                  <a:srgbClr val="000000"/>
                </a:solidFill>
              </a:rPr>
              <a:t>) , </a:t>
            </a:r>
            <a:r>
              <a:rPr lang="es-ES" altLang="en-US" sz="2200" u="sng" dirty="0" smtClean="0">
                <a:solidFill>
                  <a:srgbClr val="000000"/>
                </a:solidFill>
              </a:rPr>
              <a:t>glucosuria, aminoaciduria, hiperfosfaturia y aumento de excreción de acido úrico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Hipertensión arterial en estudios en animales en humanos?? 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Y alteraciones reproductivas  y del desarrollo en animales y en humanos???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Cd clasificado como </a:t>
            </a:r>
            <a:r>
              <a:rPr lang="es-ES" altLang="en-US" sz="2200" b="1" dirty="0" smtClean="0">
                <a:solidFill>
                  <a:srgbClr val="000000"/>
                </a:solidFill>
              </a:rPr>
              <a:t>cancerígeno </a:t>
            </a:r>
            <a:r>
              <a:rPr lang="es-ES" altLang="en-US" sz="2200" dirty="0" smtClean="0">
                <a:solidFill>
                  <a:srgbClr val="000000"/>
                </a:solidFill>
              </a:rPr>
              <a:t>(ATSDR) de pulmón, controversia por otros metales en el humo del tabaco con acción Ca , pero en área ocupacionales ha observado una R con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ca</a:t>
            </a:r>
            <a:r>
              <a:rPr lang="es-ES" altLang="en-US" sz="2200" dirty="0" smtClean="0">
                <a:solidFill>
                  <a:srgbClr val="000000"/>
                </a:solidFill>
              </a:rPr>
              <a:t> pulmonar (recuperadora de Cd en Colorado , USA)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OSHA  Cd de 100 mg/m</a:t>
            </a:r>
            <a:r>
              <a:rPr lang="es-ES" altLang="en-US" sz="2200" baseline="30000" dirty="0" smtClean="0">
                <a:solidFill>
                  <a:srgbClr val="000000"/>
                </a:solidFill>
              </a:rPr>
              <a:t>3</a:t>
            </a:r>
            <a:r>
              <a:rPr lang="es-ES" altLang="en-US" sz="2200" dirty="0" smtClean="0">
                <a:solidFill>
                  <a:srgbClr val="000000"/>
                </a:solidFill>
              </a:rPr>
              <a:t>  se relaciona con 49,9 a 110,9 muertes por Ca en 1000 trabajadores expuestos por 45 años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 smtClean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142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4757152" cy="76613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dirty="0" smtClean="0"/>
              <a:t>Cadmio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>
                <a:solidFill>
                  <a:srgbClr val="000000"/>
                </a:solidFill>
              </a:rPr>
              <a:t>Decisión terapéutica control FUENTE, quelacion , BAL, acido meso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dimercaptosuccinico</a:t>
            </a:r>
            <a:r>
              <a:rPr lang="es-ES" altLang="en-US" sz="2200" dirty="0">
                <a:solidFill>
                  <a:srgbClr val="000000"/>
                </a:solidFill>
              </a:rPr>
              <a:t> (DMSA) , acido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dimercaptopropan</a:t>
            </a:r>
            <a:r>
              <a:rPr lang="es-ES" altLang="en-US" sz="2200" dirty="0">
                <a:solidFill>
                  <a:srgbClr val="000000"/>
                </a:solidFill>
              </a:rPr>
              <a:t> 1 </a:t>
            </a:r>
            <a:r>
              <a:rPr lang="es-ES" altLang="en-US" sz="2200" dirty="0" err="1">
                <a:solidFill>
                  <a:srgbClr val="000000"/>
                </a:solidFill>
              </a:rPr>
              <a:t>sulfonico</a:t>
            </a:r>
            <a:r>
              <a:rPr lang="es-ES" altLang="en-US" sz="2200" dirty="0">
                <a:solidFill>
                  <a:srgbClr val="000000"/>
                </a:solidFill>
              </a:rPr>
              <a:t> (DMPS) N acetil DL </a:t>
            </a:r>
            <a:r>
              <a:rPr lang="es-ES" altLang="en-US" sz="2200" dirty="0" err="1">
                <a:solidFill>
                  <a:srgbClr val="000000"/>
                </a:solidFill>
              </a:rPr>
              <a:t>penicilamina</a:t>
            </a:r>
            <a:r>
              <a:rPr lang="es-ES" altLang="en-US" sz="2200" dirty="0">
                <a:solidFill>
                  <a:srgbClr val="000000"/>
                </a:solidFill>
              </a:rPr>
              <a:t> (NAPA</a:t>
            </a:r>
            <a:r>
              <a:rPr lang="es-ES" altLang="en-US" sz="2200" dirty="0" smtClean="0">
                <a:solidFill>
                  <a:srgbClr val="000000"/>
                </a:solidFill>
              </a:rPr>
              <a:t>)</a:t>
            </a:r>
          </a:p>
          <a:p>
            <a:pPr algn="just"/>
            <a:endParaRPr lang="es-ES" altLang="en-US" sz="2200" dirty="0">
              <a:solidFill>
                <a:srgbClr val="000000"/>
              </a:solidFill>
            </a:endParaRPr>
          </a:p>
          <a:p>
            <a:pPr algn="just"/>
            <a:r>
              <a:rPr lang="es-ES" altLang="en-US" sz="2200" dirty="0" smtClean="0">
                <a:solidFill>
                  <a:srgbClr val="000000"/>
                </a:solidFill>
              </a:rPr>
              <a:t>Valores de referencia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Dosis oral mínima con efectos de irritación GI 0,005 mg/kg/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dia</a:t>
            </a:r>
            <a:r>
              <a:rPr lang="es-ES" altLang="en-US" sz="2200" dirty="0" smtClean="0">
                <a:solidFill>
                  <a:srgbClr val="000000"/>
                </a:solidFill>
              </a:rPr>
              <a:t> (0,35 mg en un adulto) 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Dosis mayores por tiempo prolongado se asocian con compromiso renal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Cd en sangre se relaciona con exposición reciente 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Cd en orina representan la cantidad total de cd y no de una exposición reciente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68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960" y="286605"/>
            <a:ext cx="5549240" cy="69412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UY" altLang="en-US" sz="4000" dirty="0" err="1" smtClean="0">
                <a:solidFill>
                  <a:schemeClr val="tx1"/>
                </a:solidFill>
              </a:rPr>
              <a:t>Cadmio:Técnica</a:t>
            </a:r>
            <a:r>
              <a:rPr lang="es-UY" altLang="en-US" sz="4000" dirty="0" smtClean="0">
                <a:solidFill>
                  <a:schemeClr val="tx1"/>
                </a:solidFill>
              </a:rPr>
              <a:t> analíticas</a:t>
            </a:r>
            <a:endParaRPr lang="es-ES" altLang="en-US" sz="40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/>
          <a:lstStyle/>
          <a:p>
            <a:pPr marL="0" indent="0">
              <a:buNone/>
            </a:pPr>
            <a:r>
              <a:rPr lang="es-UY" altLang="en-US" sz="2400" b="1" dirty="0" smtClean="0"/>
              <a:t>Medio ambiente:</a:t>
            </a:r>
          </a:p>
          <a:p>
            <a:r>
              <a:rPr lang="es-UY" altLang="en-US" sz="2200" dirty="0" smtClean="0"/>
              <a:t>Difracción de </a:t>
            </a:r>
            <a:r>
              <a:rPr lang="es-UY" altLang="en-US" sz="2200" dirty="0" err="1" smtClean="0"/>
              <a:t>Rx</a:t>
            </a:r>
            <a:r>
              <a:rPr lang="es-UY" altLang="en-US" sz="2200" dirty="0" smtClean="0"/>
              <a:t> solo para muestras SECAS, % , barrido</a:t>
            </a:r>
          </a:p>
          <a:p>
            <a:r>
              <a:rPr lang="es-UY" altLang="en-US" sz="2200" dirty="0" smtClean="0"/>
              <a:t>Absorción atómica /</a:t>
            </a:r>
            <a:r>
              <a:rPr lang="es-UY" altLang="en-US" sz="2200" u="sng" dirty="0" smtClean="0"/>
              <a:t>Inducción de plasma (ICP)</a:t>
            </a:r>
          </a:p>
          <a:p>
            <a:r>
              <a:rPr lang="es-UY" altLang="en-US" sz="2200" dirty="0" smtClean="0"/>
              <a:t>Voltarometria o </a:t>
            </a:r>
            <a:r>
              <a:rPr lang="es-UY" altLang="en-US" sz="2200" dirty="0" err="1" smtClean="0"/>
              <a:t>potenciométrico</a:t>
            </a:r>
            <a:endParaRPr lang="es-UY" altLang="en-US" sz="2200" dirty="0" smtClean="0"/>
          </a:p>
          <a:p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400" b="1" dirty="0" smtClean="0"/>
              <a:t>Biológicas</a:t>
            </a:r>
          </a:p>
          <a:p>
            <a:pPr marL="0" indent="0">
              <a:buNone/>
            </a:pPr>
            <a:r>
              <a:rPr lang="es-UY" altLang="en-US" sz="2200" dirty="0" smtClean="0"/>
              <a:t>Cd en sangre y orina , excepcionalmente otros órganos Pruebas de función renal , hepáticas, glicemias</a:t>
            </a:r>
          </a:p>
          <a:p>
            <a:pPr marL="0" indent="0">
              <a:buNone/>
            </a:pPr>
            <a:r>
              <a:rPr lang="es-UY" altLang="en-US" sz="2200" dirty="0" smtClean="0"/>
              <a:t>Marcadores Tu pulmón , </a:t>
            </a:r>
            <a:r>
              <a:rPr lang="es-UY" altLang="en-US" sz="2200" dirty="0" err="1" smtClean="0"/>
              <a:t>Rx</a:t>
            </a:r>
            <a:r>
              <a:rPr lang="es-UY" altLang="en-US" sz="2200" dirty="0" smtClean="0"/>
              <a:t> de tórax y RNM </a:t>
            </a:r>
            <a:r>
              <a:rPr lang="es-UY" altLang="en-US" sz="2200" dirty="0" err="1" smtClean="0"/>
              <a:t>torax</a:t>
            </a:r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200" dirty="0" smtClean="0"/>
              <a:t>Indicadores biológicos (OMS):  Efectos bioquímicos niveles de L </a:t>
            </a:r>
            <a:r>
              <a:rPr lang="es-UY" altLang="en-US" sz="2200" dirty="0" err="1" smtClean="0"/>
              <a:t>glutation</a:t>
            </a:r>
            <a:r>
              <a:rPr lang="es-UY" altLang="en-US" sz="2200" dirty="0" smtClean="0"/>
              <a:t>….</a:t>
            </a:r>
          </a:p>
          <a:p>
            <a:endParaRPr lang="es-UY" altLang="en-US" sz="2200" dirty="0" smtClean="0"/>
          </a:p>
          <a:p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8245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65393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Arsénico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/>
          </a:bodyPr>
          <a:lstStyle/>
          <a:p>
            <a:pPr algn="just"/>
            <a:r>
              <a:rPr lang="es-ES" altLang="en-US" sz="2200" dirty="0" smtClean="0"/>
              <a:t>Se conoce desde 400 AC, por Hipócrates como uso medicinal para tratamiento de ulceras cutáneas y en la edad Media el trióxido de As fue el agente ideal. Usos bélicos en las 2 guerras mundiales (</a:t>
            </a:r>
            <a:r>
              <a:rPr lang="es-ES" altLang="en-US" sz="2200" dirty="0" err="1" smtClean="0"/>
              <a:t>lewisita</a:t>
            </a:r>
            <a:r>
              <a:rPr lang="es-ES" altLang="en-US" sz="2200" dirty="0" smtClean="0"/>
              <a:t>)  y otros usos medicinales del As orgánico para tripanosomiasis y sífilis . Hoy uso limitado para la enfermedad del sueño y antiparasitario tópico.</a:t>
            </a:r>
          </a:p>
          <a:p>
            <a:pPr algn="just"/>
            <a:r>
              <a:rPr lang="es-ES" altLang="en-US" sz="2200" dirty="0" smtClean="0"/>
              <a:t>As metaloide, en estado oxidado se presenta con valencias +3 y +5 . El estado V no tiene electrones no compartidos y por tanto es mas estable en la naturaleza </a:t>
            </a:r>
          </a:p>
          <a:p>
            <a:pPr algn="just"/>
            <a:r>
              <a:rPr lang="es-ES" altLang="en-US" sz="2200" b="1" u="sng" dirty="0" smtClean="0"/>
              <a:t>Origen</a:t>
            </a:r>
            <a:r>
              <a:rPr lang="es-ES" altLang="en-US" sz="2200" dirty="0" smtClean="0"/>
              <a:t>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Natural se encuentra asociado a otros metales como Cu, Se. Se moviliza en agua, suelo y aire (terremotos, aluviones, erupciones volcánicas) y </a:t>
            </a:r>
          </a:p>
          <a:p>
            <a:pPr marL="0" indent="0" algn="just">
              <a:buNone/>
            </a:pPr>
            <a:r>
              <a:rPr lang="es-ES" altLang="en-US" sz="2200" dirty="0" smtClean="0"/>
              <a:t>Fuentes antrópicas (combustión de combustibles fósiles en termoeléctricas, fundiciones de Cu e incineración, preservante de maderas y fertilizantes, humo del tabaco, industria electrónica y residuos mineros ) </a:t>
            </a:r>
          </a:p>
        </p:txBody>
      </p:sp>
    </p:spTree>
    <p:extLst>
      <p:ext uri="{BB962C8B-B14F-4D97-AF65-F5344CB8AC3E}">
        <p14:creationId xmlns:p14="http://schemas.microsoft.com/office/powerpoint/2010/main" val="1891964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85800" y="29718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400">
                <a:solidFill>
                  <a:srgbClr val="660066"/>
                </a:solidFill>
              </a:rPr>
              <a:t>Diagnóstico</a:t>
            </a:r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114300" y="2209800"/>
            <a:ext cx="609600" cy="533400"/>
          </a:xfrm>
          <a:prstGeom prst="ellipse">
            <a:avLst/>
          </a:prstGeom>
          <a:solidFill>
            <a:srgbClr val="CC99FF"/>
          </a:solidFill>
          <a:ln w="9525" algn="ctr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rgbClr val="660066"/>
                </a:solidFill>
                <a:latin typeface="Impact" panose="020B0806030902050204" pitchFamily="34" charset="0"/>
              </a:rPr>
              <a:t>1</a:t>
            </a:r>
            <a:endParaRPr lang="es-ES" altLang="es-PE" sz="2400">
              <a:solidFill>
                <a:srgbClr val="660066"/>
              </a:solidFill>
              <a:latin typeface="Impact" panose="020B0806030902050204" pitchFamily="34" charset="0"/>
            </a:endParaRP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3238500" y="30480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Modelo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Conceptual</a:t>
            </a: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5067300" y="30480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Modelo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Explicativo</a:t>
            </a:r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6896100" y="30480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Modelo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660066"/>
                </a:solidFill>
                <a:latin typeface="Comic Sans MS" panose="030F0702030302020204" pitchFamily="66" charset="0"/>
              </a:rPr>
              <a:t>Prescriptivo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>
                <a:solidFill>
                  <a:srgbClr val="660066"/>
                </a:solidFill>
                <a:latin typeface="Century Gothic" panose="020B0502020202020204" pitchFamily="34" charset="0"/>
              </a:rPr>
              <a:t>Nuevos Programas Estratégicos: Presupuesto por Resultados</a:t>
            </a:r>
          </a:p>
        </p:txBody>
      </p:sp>
    </p:spTree>
    <p:extLst>
      <p:ext uri="{BB962C8B-B14F-4D97-AF65-F5344CB8AC3E}">
        <p14:creationId xmlns:p14="http://schemas.microsoft.com/office/powerpoint/2010/main" val="41957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6408712" cy="6480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altLang="en-US" dirty="0">
                <a:solidFill>
                  <a:schemeClr val="tx1"/>
                </a:solidFill>
              </a:rPr>
              <a:t>A</a:t>
            </a:r>
            <a:r>
              <a:rPr lang="es-ES" altLang="en-US" dirty="0" smtClean="0">
                <a:solidFill>
                  <a:schemeClr val="tx1"/>
                </a:solidFill>
              </a:rPr>
              <a:t>rsénico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42493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es-ES" altLang="en-US" sz="2200" dirty="0" smtClean="0"/>
              <a:t>Movilidad ambiental: aire , agua y suelo</a:t>
            </a:r>
          </a:p>
          <a:p>
            <a:pPr algn="just"/>
            <a:r>
              <a:rPr lang="es-ES" altLang="en-US" sz="2200" dirty="0" smtClean="0"/>
              <a:t>En aire en baja exposición ambiental las concentraciones 1 a 3 </a:t>
            </a:r>
            <a:r>
              <a:rPr lang="es-ES" altLang="en-US" sz="2200" dirty="0" err="1" smtClean="0"/>
              <a:t>ng</a:t>
            </a:r>
            <a:r>
              <a:rPr lang="es-ES" altLang="en-US" sz="2200" dirty="0" smtClean="0"/>
              <a:t>/m</a:t>
            </a:r>
            <a:r>
              <a:rPr lang="es-ES" altLang="en-US" sz="2200" baseline="30000" dirty="0" smtClean="0"/>
              <a:t>3</a:t>
            </a:r>
            <a:r>
              <a:rPr lang="es-ES" altLang="en-US" sz="2200" dirty="0" smtClean="0"/>
              <a:t>. Y en zonas contaminadas de 100 a 300 </a:t>
            </a:r>
          </a:p>
          <a:p>
            <a:pPr algn="just"/>
            <a:r>
              <a:rPr lang="es-ES" altLang="en-US" sz="2200" dirty="0" smtClean="0"/>
              <a:t>Para agua de consumo humano (OMS) 10 µg/L y en zonas con napas contaminadas natural /antropogenicamente se detectan de 300 a 1000, principal fuente de contaminación</a:t>
            </a:r>
          </a:p>
          <a:p>
            <a:pPr algn="just"/>
            <a:r>
              <a:rPr lang="es-ES" altLang="en-US" sz="2200" dirty="0" smtClean="0"/>
              <a:t>Para suelos con baja contaminación de 1 a 40 mg/KG (ppm)</a:t>
            </a:r>
          </a:p>
          <a:p>
            <a:pPr algn="just"/>
            <a:r>
              <a:rPr lang="es-ES" altLang="en-US" sz="2200" dirty="0" smtClean="0"/>
              <a:t>Alimentos: de origen marino crustáceos y peces (0,1 a 90 µg/g)  como As orgánico.</a:t>
            </a:r>
          </a:p>
          <a:p>
            <a:pPr algn="just"/>
            <a:r>
              <a:rPr lang="es-ES" altLang="en-US" sz="2200" dirty="0" smtClean="0"/>
              <a:t>El ingreso de As por aire o suelos al organismo en población general es menor, pero no así en las ubicadas en la zona de influencia de procesos mineros </a:t>
            </a:r>
          </a:p>
          <a:p>
            <a:pPr algn="just"/>
            <a:endParaRPr lang="es-ES" altLang="en-US" sz="2200" dirty="0" smtClean="0"/>
          </a:p>
          <a:p>
            <a:pPr algn="just"/>
            <a:endParaRPr lang="es-E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4808210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3960440" cy="6480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Arsénico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53333" y="955932"/>
            <a:ext cx="8229600" cy="5544616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" altLang="en-US" sz="2200" b="1" u="sng" dirty="0">
                <a:solidFill>
                  <a:srgbClr val="000000"/>
                </a:solidFill>
              </a:rPr>
              <a:t>Toxicocinética</a:t>
            </a:r>
            <a:r>
              <a:rPr lang="es-ES" altLang="en-US" sz="2200" dirty="0">
                <a:solidFill>
                  <a:srgbClr val="000000"/>
                </a:solidFill>
              </a:rPr>
              <a:t>: </a:t>
            </a:r>
            <a:endParaRPr lang="es-ES" altLang="en-US" sz="2200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Absorción GI alta (95 %) para solución acuosa</a:t>
            </a:r>
            <a:r>
              <a:rPr lang="es-ES" altLang="en-US" sz="2200" dirty="0" smtClean="0"/>
              <a:t>.</a:t>
            </a:r>
          </a:p>
          <a:p>
            <a:pPr marL="0" lvl="0" indent="0" algn="just">
              <a:buNone/>
            </a:pPr>
            <a:r>
              <a:rPr lang="es-ES" altLang="en-US" sz="2200" dirty="0" smtClean="0"/>
              <a:t>Para la vía respiratoria esta relacionada con  el pm (&lt; 7 micras) 75 a 80 % absorbidas, solubilidad y forma química. As 3 es mas frecuente </a:t>
            </a:r>
          </a:p>
          <a:p>
            <a:pPr marL="0" lvl="0" indent="0" algn="just">
              <a:buNone/>
            </a:pPr>
            <a:r>
              <a:rPr lang="es-ES" altLang="en-US" sz="2200" dirty="0" smtClean="0"/>
              <a:t>Se acumulan en hígado , pulmón, riñón y bazo</a:t>
            </a:r>
          </a:p>
          <a:p>
            <a:pPr marL="0" lvl="0" indent="0" algn="just">
              <a:buNone/>
            </a:pPr>
            <a:r>
              <a:rPr lang="es-ES" altLang="en-US" sz="2200" dirty="0" smtClean="0"/>
              <a:t>El As (III) se une a los grupos SH de las proteínas como </a:t>
            </a:r>
            <a:r>
              <a:rPr lang="es-ES" altLang="en-US" sz="2200" dirty="0"/>
              <a:t>la </a:t>
            </a:r>
            <a:r>
              <a:rPr lang="es-ES" altLang="en-US" sz="2200" dirty="0" smtClean="0"/>
              <a:t>queratina y se deposita en pelos y uñas</a:t>
            </a:r>
          </a:p>
          <a:p>
            <a:pPr marL="0" lvl="0" indent="0" algn="just">
              <a:buNone/>
            </a:pPr>
            <a:r>
              <a:rPr lang="es-ES" altLang="en-US" sz="2200" dirty="0" smtClean="0"/>
              <a:t>Metabolización hepática: Reducción y transformación de As (V) a As (III) . Metilación oxidativa As (III) en especies </a:t>
            </a:r>
            <a:r>
              <a:rPr lang="es-ES" altLang="en-US" sz="2200" dirty="0" err="1" smtClean="0"/>
              <a:t>metiladas</a:t>
            </a:r>
            <a:endParaRPr lang="es-ES" altLang="en-US" sz="2200" dirty="0" smtClean="0"/>
          </a:p>
          <a:p>
            <a:pPr marL="0" lvl="0" indent="0" algn="just">
              <a:buNone/>
            </a:pPr>
            <a:endParaRPr lang="es-ES" altLang="en-US" sz="2200" dirty="0" smtClean="0"/>
          </a:p>
          <a:p>
            <a:pPr marL="0" lvl="0" indent="0" algn="just">
              <a:buNone/>
            </a:pPr>
            <a:r>
              <a:rPr lang="es-ES" altLang="en-US" sz="2200" dirty="0" smtClean="0"/>
              <a:t>Metilación requiere reducción de As V a As III , adicción del primer grupo metilo dando Acido </a:t>
            </a:r>
            <a:r>
              <a:rPr lang="es-ES" altLang="en-US" sz="2200" dirty="0" err="1" smtClean="0"/>
              <a:t>monometil-arsónico</a:t>
            </a:r>
            <a:r>
              <a:rPr lang="es-ES" altLang="en-US" sz="2200" dirty="0" smtClean="0"/>
              <a:t> (MMA). Y 10 a 15 % se excreta por orina como MMA</a:t>
            </a:r>
          </a:p>
          <a:p>
            <a:pPr marL="0" lvl="0" indent="0" algn="just">
              <a:buNone/>
            </a:pPr>
            <a:r>
              <a:rPr lang="es-ES" alt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1124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3312368" cy="720080"/>
          </a:xfrm>
          <a:solidFill>
            <a:srgbClr val="92D050"/>
          </a:solidFill>
        </p:spPr>
        <p:txBody>
          <a:bodyPr/>
          <a:lstStyle/>
          <a:p>
            <a:r>
              <a:rPr lang="es-ES" altLang="en-US" dirty="0" smtClean="0">
                <a:solidFill>
                  <a:schemeClr val="tx1"/>
                </a:solidFill>
              </a:rPr>
              <a:t>Arsénico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altLang="en-US" sz="2200" dirty="0">
                <a:solidFill>
                  <a:srgbClr val="000000"/>
                </a:solidFill>
              </a:rPr>
              <a:t>Luego una segunda reducción de MMA V  a MMA III, segunda metilación da acido </a:t>
            </a:r>
            <a:r>
              <a:rPr lang="es-ES" altLang="en-US" sz="2200" dirty="0" err="1">
                <a:solidFill>
                  <a:srgbClr val="000000"/>
                </a:solidFill>
              </a:rPr>
              <a:t>dimetil-arsinico</a:t>
            </a:r>
            <a:r>
              <a:rPr lang="es-ES" altLang="en-US" sz="2200" dirty="0">
                <a:solidFill>
                  <a:srgbClr val="000000"/>
                </a:solidFill>
              </a:rPr>
              <a:t> (DMA) </a:t>
            </a:r>
            <a:r>
              <a:rPr lang="es-ES" altLang="en-US" sz="2200" dirty="0" smtClean="0">
                <a:solidFill>
                  <a:srgbClr val="000000"/>
                </a:solidFill>
              </a:rPr>
              <a:t> y 50 a 70 % se excreta por orina de esta forma. 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La metilación usa la S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adenosilmetionima</a:t>
            </a:r>
            <a:r>
              <a:rPr lang="es-ES" altLang="en-US" sz="2200" dirty="0" smtClean="0">
                <a:solidFill>
                  <a:srgbClr val="000000"/>
                </a:solidFill>
              </a:rPr>
              <a:t> como donador de grupo metilo y al glutatión reducido como reductor y transportador del As. 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Los microorganismos tienen la capacidad de efectuar una tercera metilación =  compuestos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trimetilados</a:t>
            </a:r>
            <a:r>
              <a:rPr lang="es-ES" altLang="en-US" sz="2200" dirty="0" smtClean="0">
                <a:solidFill>
                  <a:srgbClr val="000000"/>
                </a:solidFill>
              </a:rPr>
              <a:t>, poco tóxicos 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Vida media corta  (28,6 horas para As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inorganico</a:t>
            </a:r>
            <a:r>
              <a:rPr lang="es-ES" altLang="en-US" sz="2200" dirty="0" smtClean="0">
                <a:solidFill>
                  <a:srgbClr val="000000"/>
                </a:solidFill>
              </a:rPr>
              <a:t>, 7,4 horas MMA y 5,6 horas para DMA)</a:t>
            </a:r>
          </a:p>
          <a:p>
            <a:pPr lvl="0" algn="just"/>
            <a:endParaRPr lang="es-ES" altLang="en-US" sz="2200" dirty="0" smtClean="0">
              <a:solidFill>
                <a:srgbClr val="000000"/>
              </a:solidFill>
            </a:endParaRPr>
          </a:p>
          <a:p>
            <a:pPr lvl="0" algn="just"/>
            <a:r>
              <a:rPr lang="es-ES" altLang="en-US" sz="2200" b="1" u="sng" dirty="0" smtClean="0">
                <a:solidFill>
                  <a:srgbClr val="000000"/>
                </a:solidFill>
              </a:rPr>
              <a:t>Toxicodinámica</a:t>
            </a:r>
            <a:r>
              <a:rPr lang="es-ES" altLang="en-US" sz="2200" dirty="0" smtClean="0">
                <a:solidFill>
                  <a:srgbClr val="000000"/>
                </a:solidFill>
              </a:rPr>
              <a:t> depende de: valencia, vía de exposición, forma química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inorg</a:t>
            </a:r>
            <a:r>
              <a:rPr lang="es-ES" altLang="en-US" sz="2200" dirty="0" smtClean="0">
                <a:solidFill>
                  <a:srgbClr val="000000"/>
                </a:solidFill>
              </a:rPr>
              <a:t>/orgánico</a:t>
            </a: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Inorgánico se relaciona con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intoxicac</a:t>
            </a:r>
            <a:r>
              <a:rPr lang="es-ES" altLang="en-US" sz="2200" dirty="0" smtClean="0">
                <a:solidFill>
                  <a:srgbClr val="000000"/>
                </a:solidFill>
              </a:rPr>
              <a:t> en humanos y las sales de As (III) son mas toxicas que el As (V)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r>
              <a:rPr lang="es-ES" altLang="en-US" sz="2200" dirty="0" smtClean="0">
                <a:solidFill>
                  <a:srgbClr val="000000"/>
                </a:solidFill>
              </a:rPr>
              <a:t>.</a:t>
            </a:r>
            <a:endParaRPr lang="es-E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03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3605024" cy="838140"/>
          </a:xfrm>
          <a:solidFill>
            <a:srgbClr val="92D050"/>
          </a:solidFill>
        </p:spPr>
        <p:txBody>
          <a:bodyPr/>
          <a:lstStyle/>
          <a:p>
            <a:r>
              <a:rPr lang="es-CL" dirty="0" smtClean="0"/>
              <a:t>Arsénico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El As (III) tiene afinidad por los grupos SH de las proteínas, pudiendo involucrar a procesos enzimáticos críticos. 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El As (V)  puede sustituir al grupo fosfato, afectando la producción de ATP y síntesis de ADN, existen también transformaciones dentro del organismo de As (V) a (III) y a su vez en el medio ambiente de As (III) a(V) por acción de microorganismos.</a:t>
            </a: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Efectos Agudos: gastrointestinales, cardiovasculares. SNC, renales y hepáticos e incluso la muerte (70 a 180 mg) </a:t>
            </a: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Efectos crónicos: en dosis altas y como contaminante de agua de consumo humano se han descrito alteraciones cutáneas  hipo e hipercromías, queratosis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palmoplantar</a:t>
            </a:r>
            <a:r>
              <a:rPr lang="es-ES" altLang="en-US" sz="2200" dirty="0" smtClean="0">
                <a:solidFill>
                  <a:srgbClr val="000000"/>
                </a:solidFill>
              </a:rPr>
              <a:t> y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ca</a:t>
            </a:r>
            <a:r>
              <a:rPr lang="es-ES" altLang="en-US" sz="2200" dirty="0" smtClean="0">
                <a:solidFill>
                  <a:srgbClr val="000000"/>
                </a:solidFill>
              </a:rPr>
              <a:t>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epidermoide</a:t>
            </a:r>
            <a:r>
              <a:rPr lang="es-ES" altLang="en-US" sz="2200" dirty="0" smtClean="0">
                <a:solidFill>
                  <a:srgbClr val="000000"/>
                </a:solidFill>
              </a:rPr>
              <a:t>.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endParaRPr lang="es-ES" altLang="en-US" sz="2200" dirty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220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2952328" cy="792088"/>
          </a:xfrm>
          <a:solidFill>
            <a:srgbClr val="92D050"/>
          </a:solidFill>
        </p:spPr>
        <p:txBody>
          <a:bodyPr/>
          <a:lstStyle/>
          <a:p>
            <a:r>
              <a:rPr lang="es-CL" dirty="0" smtClean="0"/>
              <a:t>Arsénico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altLang="en-US" sz="2200" dirty="0" smtClean="0">
                <a:solidFill>
                  <a:srgbClr val="FF0000"/>
                </a:solidFill>
              </a:rPr>
              <a:t>Efectos crónico </a:t>
            </a:r>
            <a:r>
              <a:rPr lang="es-ES" altLang="en-US" sz="2200" dirty="0" smtClean="0">
                <a:solidFill>
                  <a:srgbClr val="000000"/>
                </a:solidFill>
              </a:rPr>
              <a:t>por inhalación de As inorgánico afecta el sistema cardiovascular asociándose a arritmias e infartos , efectos vasculares periféricos relacionado con ingesta de agua contaminada a altas concentraciones de As</a:t>
            </a:r>
          </a:p>
          <a:p>
            <a:pPr algn="just"/>
            <a:r>
              <a:rPr lang="es-ES" altLang="en-US" sz="2200" dirty="0" smtClean="0">
                <a:solidFill>
                  <a:srgbClr val="000000"/>
                </a:solidFill>
              </a:rPr>
              <a:t>Otros efectos son alteraciones del grupo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Hem</a:t>
            </a:r>
            <a:r>
              <a:rPr lang="es-ES" altLang="en-US" sz="2200" dirty="0" smtClean="0">
                <a:solidFill>
                  <a:srgbClr val="000000"/>
                </a:solidFill>
              </a:rPr>
              <a:t>, por interferencias en la sintetasa del acido 5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aminolevulinico</a:t>
            </a:r>
            <a:r>
              <a:rPr lang="es-ES" altLang="en-US" sz="2200" dirty="0" smtClean="0">
                <a:solidFill>
                  <a:srgbClr val="000000"/>
                </a:solidFill>
              </a:rPr>
              <a:t>,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hemo</a:t>
            </a:r>
            <a:r>
              <a:rPr lang="es-ES" altLang="en-US" sz="2200" dirty="0" smtClean="0">
                <a:solidFill>
                  <a:srgbClr val="000000"/>
                </a:solidFill>
              </a:rPr>
              <a:t>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oxigenasas</a:t>
            </a:r>
            <a:r>
              <a:rPr lang="es-ES" altLang="en-US" sz="2200" dirty="0" smtClean="0">
                <a:solidFill>
                  <a:srgbClr val="000000"/>
                </a:solidFill>
              </a:rPr>
              <a:t> ,  de la actividad de la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descarboxilasas</a:t>
            </a:r>
            <a:r>
              <a:rPr lang="es-ES" altLang="en-US" sz="2200" dirty="0" smtClean="0">
                <a:solidFill>
                  <a:srgbClr val="000000"/>
                </a:solidFill>
              </a:rPr>
              <a:t> del uro y del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coproporfirinógeno</a:t>
            </a:r>
            <a:r>
              <a:rPr lang="es-ES" altLang="en-US" sz="2200" dirty="0" smtClean="0">
                <a:solidFill>
                  <a:srgbClr val="000000"/>
                </a:solidFill>
              </a:rPr>
              <a:t>, determinando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porfirinuria</a:t>
            </a:r>
            <a:r>
              <a:rPr lang="es-ES" altLang="en-US" sz="2200" dirty="0" smtClean="0">
                <a:solidFill>
                  <a:srgbClr val="000000"/>
                </a:solidFill>
              </a:rPr>
              <a:t> y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coproporfirina</a:t>
            </a:r>
            <a:r>
              <a:rPr lang="es-ES" altLang="en-US" sz="22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s-ES" altLang="en-US" sz="2200" dirty="0" smtClean="0">
                <a:solidFill>
                  <a:srgbClr val="FF0000"/>
                </a:solidFill>
              </a:rPr>
              <a:t>Neurológicos</a:t>
            </a:r>
            <a:r>
              <a:rPr lang="es-ES" altLang="en-US" sz="2200" dirty="0" smtClean="0">
                <a:solidFill>
                  <a:srgbClr val="000000"/>
                </a:solidFill>
              </a:rPr>
              <a:t>: neuropatía central y perisférica para vía oral e inhalatoria. Compromiso sensitivo motor con degeneración y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desmielinización</a:t>
            </a:r>
            <a:r>
              <a:rPr lang="es-ES" altLang="en-US" sz="2200" dirty="0" smtClean="0">
                <a:solidFill>
                  <a:srgbClr val="000000"/>
                </a:solidFill>
              </a:rPr>
              <a:t>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axonal</a:t>
            </a:r>
            <a:r>
              <a:rPr lang="es-ES" altLang="en-US" sz="2200" dirty="0" smtClean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s-ES" altLang="en-US" sz="2200" dirty="0" smtClean="0">
                <a:solidFill>
                  <a:srgbClr val="000000"/>
                </a:solidFill>
              </a:rPr>
              <a:t>Ca lista A de IARC: piel , vejiga , pulmón</a:t>
            </a:r>
          </a:p>
          <a:p>
            <a:pPr algn="just"/>
            <a:r>
              <a:rPr lang="es-ES" altLang="en-US" sz="2200" dirty="0" smtClean="0">
                <a:solidFill>
                  <a:srgbClr val="FF0000"/>
                </a:solidFill>
              </a:rPr>
              <a:t>Efectos sobre el sistema inmu</a:t>
            </a:r>
            <a:r>
              <a:rPr lang="es-ES" altLang="en-US" sz="2200" dirty="0" smtClean="0">
                <a:solidFill>
                  <a:srgbClr val="000000"/>
                </a:solidFill>
              </a:rPr>
              <a:t>nitario y subpoblación e linfocitos</a:t>
            </a:r>
          </a:p>
          <a:p>
            <a:pPr algn="just"/>
            <a:r>
              <a:rPr lang="es-ES" altLang="en-US" sz="2200" dirty="0" smtClean="0">
                <a:solidFill>
                  <a:srgbClr val="000000"/>
                </a:solidFill>
              </a:rPr>
              <a:t>Compuestos </a:t>
            </a:r>
            <a:r>
              <a:rPr lang="es-ES" altLang="en-US" sz="2200" dirty="0" err="1" smtClean="0">
                <a:solidFill>
                  <a:srgbClr val="000000"/>
                </a:solidFill>
              </a:rPr>
              <a:t>metilados</a:t>
            </a:r>
            <a:r>
              <a:rPr lang="es-ES" altLang="en-US" sz="2200" dirty="0" smtClean="0">
                <a:solidFill>
                  <a:srgbClr val="000000"/>
                </a:solidFill>
              </a:rPr>
              <a:t> y formación de radicales libres???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algn="just"/>
            <a:r>
              <a:rPr lang="es-ES" altLang="en-US" sz="2200" b="1" dirty="0" smtClean="0">
                <a:solidFill>
                  <a:srgbClr val="000000"/>
                </a:solidFill>
              </a:rPr>
              <a:t>Decisión </a:t>
            </a:r>
            <a:r>
              <a:rPr lang="es-ES" altLang="en-US" sz="2200" b="1" dirty="0">
                <a:solidFill>
                  <a:srgbClr val="000000"/>
                </a:solidFill>
              </a:rPr>
              <a:t>terapéutica </a:t>
            </a:r>
            <a:r>
              <a:rPr lang="es-ES" altLang="en-US" sz="2200" dirty="0">
                <a:solidFill>
                  <a:srgbClr val="000000"/>
                </a:solidFill>
              </a:rPr>
              <a:t>control FUENTE, quelacion , BAL, acido meso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dimercaptosuccinico</a:t>
            </a:r>
            <a:r>
              <a:rPr lang="es-ES" altLang="en-US" sz="2200" dirty="0">
                <a:solidFill>
                  <a:srgbClr val="000000"/>
                </a:solidFill>
              </a:rPr>
              <a:t> (DMSA) , acido 2,3 </a:t>
            </a:r>
            <a:r>
              <a:rPr lang="es-ES" altLang="en-US" sz="2200" dirty="0" err="1">
                <a:solidFill>
                  <a:srgbClr val="000000"/>
                </a:solidFill>
              </a:rPr>
              <a:t>dimercaptopropan</a:t>
            </a:r>
            <a:r>
              <a:rPr lang="es-ES" altLang="en-US" sz="2200" dirty="0">
                <a:solidFill>
                  <a:srgbClr val="000000"/>
                </a:solidFill>
              </a:rPr>
              <a:t> 1 </a:t>
            </a:r>
            <a:r>
              <a:rPr lang="es-ES" altLang="en-US" sz="2200" dirty="0" err="1">
                <a:solidFill>
                  <a:srgbClr val="000000"/>
                </a:solidFill>
              </a:rPr>
              <a:t>sulfonico</a:t>
            </a:r>
            <a:r>
              <a:rPr lang="es-ES" altLang="en-US" sz="2200" dirty="0">
                <a:solidFill>
                  <a:srgbClr val="000000"/>
                </a:solidFill>
              </a:rPr>
              <a:t> (DMPS) N acetil DL </a:t>
            </a:r>
            <a:r>
              <a:rPr lang="es-ES" altLang="en-US" sz="2200" dirty="0" err="1">
                <a:solidFill>
                  <a:srgbClr val="000000"/>
                </a:solidFill>
              </a:rPr>
              <a:t>penicilamina</a:t>
            </a:r>
            <a:r>
              <a:rPr lang="es-ES" altLang="en-US" sz="2200" dirty="0">
                <a:solidFill>
                  <a:srgbClr val="000000"/>
                </a:solidFill>
              </a:rPr>
              <a:t> (NAPA</a:t>
            </a:r>
            <a:r>
              <a:rPr lang="es-ES" altLang="en-US" sz="2200" dirty="0" smtClean="0">
                <a:solidFill>
                  <a:srgbClr val="000000"/>
                </a:solidFill>
              </a:rPr>
              <a:t>)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algn="just"/>
            <a:r>
              <a:rPr lang="es-ES" altLang="en-US" sz="2200" dirty="0" smtClean="0">
                <a:solidFill>
                  <a:srgbClr val="000000"/>
                </a:solidFill>
              </a:rPr>
              <a:t>Valores de referencia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Individuos sin exposición laboral y consumo moderado de pescado : 0,1 a 7 µgramo/L 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Calculo de dosis limite adolescente (dieta de atún) 1 tarro por día</a:t>
            </a:r>
          </a:p>
          <a:p>
            <a:pPr mar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Calculo de dosis critica para una embarazada (dieta de atún) 15 gramos al día</a:t>
            </a:r>
          </a:p>
        </p:txBody>
      </p:sp>
    </p:spTree>
    <p:extLst>
      <p:ext uri="{BB962C8B-B14F-4D97-AF65-F5344CB8AC3E}">
        <p14:creationId xmlns:p14="http://schemas.microsoft.com/office/powerpoint/2010/main" val="3330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2308880" cy="6941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CL" dirty="0" err="1" smtClean="0"/>
              <a:t>Arsenico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4824536"/>
          </a:xfrm>
        </p:spPr>
        <p:txBody>
          <a:bodyPr>
            <a:normAutofit/>
          </a:bodyPr>
          <a:lstStyle/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r>
              <a:rPr lang="es-ES" altLang="en-US" sz="2200" b="1" u="sng" dirty="0">
                <a:solidFill>
                  <a:srgbClr val="000000"/>
                </a:solidFill>
              </a:rPr>
              <a:t>Decisión terapéutica </a:t>
            </a:r>
            <a:endParaRPr lang="es-ES" altLang="en-US" sz="2200" b="1" u="sng" dirty="0" smtClean="0">
              <a:solidFill>
                <a:srgbClr val="000000"/>
              </a:solidFill>
            </a:endParaRPr>
          </a:p>
          <a:p>
            <a:pPr marL="0" lvl="0" indent="0" algn="just">
              <a:buNone/>
            </a:pPr>
            <a:r>
              <a:rPr lang="es-ES" altLang="en-US" sz="2200" dirty="0" smtClean="0">
                <a:solidFill>
                  <a:srgbClr val="000000"/>
                </a:solidFill>
              </a:rPr>
              <a:t>Control </a:t>
            </a:r>
            <a:r>
              <a:rPr lang="es-ES" altLang="en-US" sz="2200" dirty="0">
                <a:solidFill>
                  <a:srgbClr val="000000"/>
                </a:solidFill>
              </a:rPr>
              <a:t>FUENTE, quelacion </a:t>
            </a:r>
            <a:r>
              <a:rPr lang="es-ES" altLang="en-US" sz="2200" dirty="0" smtClean="0">
                <a:solidFill>
                  <a:srgbClr val="000000"/>
                </a:solidFill>
              </a:rPr>
              <a:t>con BAL </a:t>
            </a:r>
            <a:endParaRPr lang="es-ES" altLang="en-US" sz="2200" dirty="0">
              <a:solidFill>
                <a:srgbClr val="000000"/>
              </a:solidFill>
            </a:endParaRPr>
          </a:p>
          <a:p>
            <a:pPr lvl="0" algn="just"/>
            <a:endParaRPr lang="es-ES" altLang="en-US" sz="2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s-ES" altLang="en-US" sz="2200" b="1" u="sng" dirty="0">
                <a:solidFill>
                  <a:srgbClr val="000000"/>
                </a:solidFill>
              </a:rPr>
              <a:t>Valores de </a:t>
            </a:r>
            <a:r>
              <a:rPr lang="es-ES" altLang="en-US" sz="2200" b="1" u="sng" dirty="0" smtClean="0">
                <a:solidFill>
                  <a:srgbClr val="000000"/>
                </a:solidFill>
              </a:rPr>
              <a:t>referencia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200" dirty="0">
                <a:ea typeface="Times New Roman"/>
              </a:rPr>
              <a:t> </a:t>
            </a:r>
            <a:r>
              <a:rPr lang="es-CL" sz="2200" dirty="0" smtClean="0">
                <a:ea typeface="Times New Roman"/>
              </a:rPr>
              <a:t>   - Arsénico </a:t>
            </a:r>
            <a:r>
              <a:rPr lang="es-CL" sz="2200" dirty="0">
                <a:ea typeface="Times New Roman"/>
              </a:rPr>
              <a:t>Total </a:t>
            </a:r>
            <a:r>
              <a:rPr lang="es-MX" sz="2200" dirty="0">
                <a:ea typeface="Times New Roman"/>
              </a:rPr>
              <a:t>en sangre (</a:t>
            </a:r>
            <a:r>
              <a:rPr lang="es-MX" sz="2200" dirty="0" err="1">
                <a:ea typeface="Times New Roman"/>
              </a:rPr>
              <a:t>ug</a:t>
            </a:r>
            <a:r>
              <a:rPr lang="es-MX" sz="2200" dirty="0">
                <a:ea typeface="Times New Roman"/>
              </a:rPr>
              <a:t>/L</a:t>
            </a:r>
            <a:r>
              <a:rPr lang="es-MX" sz="2200" dirty="0" smtClean="0">
                <a:ea typeface="Times New Roman"/>
              </a:rPr>
              <a:t>)                 Rango </a:t>
            </a:r>
            <a:r>
              <a:rPr lang="es-MX" sz="2200" dirty="0">
                <a:ea typeface="Times New Roman"/>
              </a:rPr>
              <a:t>Normal: </a:t>
            </a:r>
            <a:r>
              <a:rPr lang="es-MX" sz="2200" dirty="0" smtClean="0">
                <a:ea typeface="Times New Roman"/>
              </a:rPr>
              <a:t>5-10ug/L</a:t>
            </a:r>
            <a:endParaRPr lang="es-ES" altLang="en-US" sz="2200" u="sng" dirty="0" smtClean="0">
              <a:solidFill>
                <a:srgbClr val="000000"/>
              </a:solidFill>
            </a:endParaRPr>
          </a:p>
          <a:p>
            <a:pPr indent="0">
              <a:spcAft>
                <a:spcPts val="0"/>
              </a:spcAft>
              <a:buNone/>
            </a:pPr>
            <a:r>
              <a:rPr lang="es-MX" sz="2200" dirty="0" smtClean="0">
                <a:ea typeface="Times New Roman"/>
              </a:rPr>
              <a:t>   - Arsénico </a:t>
            </a:r>
            <a:r>
              <a:rPr lang="es-MX" sz="2200" dirty="0">
                <a:ea typeface="Times New Roman"/>
              </a:rPr>
              <a:t>Total en orina (</a:t>
            </a:r>
            <a:r>
              <a:rPr lang="es-MX" sz="2200" dirty="0" err="1" smtClean="0">
                <a:ea typeface="Times New Roman"/>
              </a:rPr>
              <a:t>ug</a:t>
            </a:r>
            <a:r>
              <a:rPr lang="es-MX" sz="2200" dirty="0" smtClean="0">
                <a:ea typeface="Times New Roman"/>
              </a:rPr>
              <a:t>/</a:t>
            </a:r>
            <a:r>
              <a:rPr lang="es-MX" sz="2200" dirty="0" err="1" smtClean="0">
                <a:ea typeface="Times New Roman"/>
              </a:rPr>
              <a:t>mL</a:t>
            </a:r>
            <a:r>
              <a:rPr lang="es-MX" sz="2200" dirty="0" smtClean="0">
                <a:ea typeface="Times New Roman"/>
              </a:rPr>
              <a:t>)               Rango </a:t>
            </a:r>
            <a:r>
              <a:rPr lang="es-MX" sz="2200" dirty="0">
                <a:ea typeface="Times New Roman"/>
              </a:rPr>
              <a:t>Normal: </a:t>
            </a:r>
            <a:r>
              <a:rPr lang="es-MX" sz="2200" dirty="0" smtClean="0">
                <a:ea typeface="Times New Roman"/>
              </a:rPr>
              <a:t>1-20ug/</a:t>
            </a:r>
            <a:r>
              <a:rPr lang="es-MX" sz="2200" dirty="0" err="1" smtClean="0">
                <a:ea typeface="Times New Roman"/>
              </a:rPr>
              <a:t>mL</a:t>
            </a:r>
            <a:r>
              <a:rPr lang="es-MX" sz="2200" dirty="0">
                <a:ea typeface="Times New Roman"/>
              </a:rPr>
              <a:t>. </a:t>
            </a:r>
            <a:endParaRPr lang="es-MX" sz="2200" dirty="0" smtClean="0"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es-MX" sz="2200" dirty="0" smtClean="0">
                <a:ea typeface="Times New Roman"/>
              </a:rPr>
              <a:t>    - Arsénico inorgánico en orina (</a:t>
            </a:r>
            <a:r>
              <a:rPr lang="es-MX" sz="2200" dirty="0" err="1" smtClean="0">
                <a:ea typeface="Times New Roman"/>
              </a:rPr>
              <a:t>umol</a:t>
            </a:r>
            <a:r>
              <a:rPr lang="es-MX" sz="2200" dirty="0" smtClean="0">
                <a:ea typeface="Times New Roman"/>
              </a:rPr>
              <a:t>/L)   Rango </a:t>
            </a:r>
            <a:r>
              <a:rPr lang="es-MX" sz="2200" dirty="0">
                <a:ea typeface="Times New Roman"/>
              </a:rPr>
              <a:t>Normal: </a:t>
            </a:r>
            <a:r>
              <a:rPr lang="es-MX" sz="2200" dirty="0" smtClean="0">
                <a:ea typeface="Times New Roman"/>
              </a:rPr>
              <a:t>0-0.25umol/L</a:t>
            </a:r>
            <a:r>
              <a:rPr lang="es-MX" sz="2200" dirty="0">
                <a:ea typeface="Times New Roman"/>
              </a:rPr>
              <a:t>.</a:t>
            </a:r>
            <a:endParaRPr lang="es-CL" sz="2200" dirty="0">
              <a:ea typeface="Times New Roman"/>
            </a:endParaRPr>
          </a:p>
          <a:p>
            <a:pPr lvl="0" algn="just"/>
            <a:endParaRPr lang="es-ES" altLang="en-US" sz="2200" u="sng" dirty="0">
              <a:solidFill>
                <a:srgbClr val="000000"/>
              </a:solidFill>
            </a:endParaRPr>
          </a:p>
          <a:p>
            <a:pPr lvl="0"/>
            <a:endParaRPr lang="es-CL" dirty="0">
              <a:solidFill>
                <a:srgbClr val="00000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062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20688"/>
            <a:ext cx="2592288" cy="98215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UY" altLang="en-US" dirty="0" smtClean="0">
                <a:solidFill>
                  <a:schemeClr val="tx1"/>
                </a:solidFill>
              </a:rPr>
              <a:t>Arsénico</a:t>
            </a:r>
            <a:br>
              <a:rPr lang="es-UY" altLang="en-US" dirty="0" smtClean="0">
                <a:solidFill>
                  <a:schemeClr val="tx1"/>
                </a:solidFill>
              </a:rPr>
            </a:br>
            <a:r>
              <a:rPr lang="es-UY" altLang="en-US" sz="2700" dirty="0" smtClean="0">
                <a:solidFill>
                  <a:schemeClr val="tx1"/>
                </a:solidFill>
              </a:rPr>
              <a:t>Técnica analíticas</a:t>
            </a:r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UY" altLang="en-US" sz="2400" b="1" dirty="0" smtClean="0"/>
              <a:t>Medio ambiente:</a:t>
            </a:r>
          </a:p>
          <a:p>
            <a:r>
              <a:rPr lang="es-UY" altLang="en-US" sz="2200" dirty="0" smtClean="0"/>
              <a:t>Difracción de </a:t>
            </a:r>
            <a:r>
              <a:rPr lang="es-UY" altLang="en-US" sz="2200" dirty="0" err="1" smtClean="0"/>
              <a:t>Rx</a:t>
            </a:r>
            <a:r>
              <a:rPr lang="es-UY" altLang="en-US" sz="2200" dirty="0" smtClean="0"/>
              <a:t> solo para muestras SECAS, % , barrido</a:t>
            </a:r>
          </a:p>
          <a:p>
            <a:r>
              <a:rPr lang="es-UY" altLang="en-US" sz="2200" dirty="0" smtClean="0"/>
              <a:t>Absorción atómica /</a:t>
            </a:r>
            <a:r>
              <a:rPr lang="es-UY" altLang="en-US" sz="2200" u="sng" dirty="0" smtClean="0"/>
              <a:t>Inducción de plasma (ICP)</a:t>
            </a:r>
          </a:p>
          <a:p>
            <a:r>
              <a:rPr lang="es-UY" altLang="en-US" sz="2200" dirty="0" smtClean="0"/>
              <a:t>Voltarometria o </a:t>
            </a:r>
            <a:r>
              <a:rPr lang="es-UY" altLang="en-US" sz="2200" dirty="0" err="1" smtClean="0"/>
              <a:t>potenciométrico</a:t>
            </a:r>
            <a:endParaRPr lang="es-UY" altLang="en-US" sz="2200" dirty="0" smtClean="0"/>
          </a:p>
          <a:p>
            <a:endParaRPr lang="es-UY" altLang="en-US" sz="2200" dirty="0" smtClean="0"/>
          </a:p>
          <a:p>
            <a:pPr marL="0" indent="0">
              <a:buNone/>
            </a:pPr>
            <a:r>
              <a:rPr lang="es-UY" altLang="en-US" sz="2400" b="1" dirty="0" smtClean="0"/>
              <a:t>Biológicas</a:t>
            </a:r>
          </a:p>
          <a:p>
            <a:pPr marL="0" indent="0">
              <a:buNone/>
            </a:pPr>
            <a:r>
              <a:rPr lang="es-UY" altLang="en-US" sz="2200" dirty="0" smtClean="0"/>
              <a:t>As en sangre y orina (especiación)</a:t>
            </a:r>
          </a:p>
          <a:p>
            <a:pPr marL="0" indent="0">
              <a:buNone/>
            </a:pPr>
            <a:r>
              <a:rPr lang="es-UY" altLang="en-US" sz="2200" dirty="0" smtClean="0"/>
              <a:t>Cabellos (</a:t>
            </a:r>
            <a:r>
              <a:rPr lang="es-UY" altLang="en-US" sz="2200" dirty="0" err="1" smtClean="0"/>
              <a:t>cr</a:t>
            </a:r>
            <a:r>
              <a:rPr lang="es-UY" altLang="en-US" sz="2200" dirty="0" smtClean="0"/>
              <a:t>), leche materna, sangre de Cordón, otros órganos (fallecidos)… </a:t>
            </a:r>
          </a:p>
          <a:p>
            <a:pPr marL="0" indent="0">
              <a:buNone/>
            </a:pPr>
            <a:r>
              <a:rPr lang="es-UY" altLang="en-US" sz="2200" dirty="0" smtClean="0"/>
              <a:t>Específicos para medir efectos ECG, EMG y pruebas psicométricas; riesgo cardiovascular y estudio de </a:t>
            </a:r>
            <a:r>
              <a:rPr lang="es-UY" altLang="en-US" sz="2200" dirty="0" err="1" smtClean="0"/>
              <a:t>imagenes</a:t>
            </a:r>
            <a:r>
              <a:rPr lang="es-UY" altLang="en-US" sz="2200" dirty="0" smtClean="0"/>
              <a:t> </a:t>
            </a:r>
          </a:p>
          <a:p>
            <a:pPr marL="0" indent="0">
              <a:buNone/>
            </a:pPr>
            <a:r>
              <a:rPr lang="es-UY" altLang="en-US" sz="2200" dirty="0" smtClean="0"/>
              <a:t>Indicadores biológicos (OMS):  Efectos bioquímicos niveles de L </a:t>
            </a:r>
            <a:r>
              <a:rPr lang="es-UY" altLang="en-US" sz="2200" dirty="0" err="1" smtClean="0"/>
              <a:t>glutation</a:t>
            </a:r>
            <a:r>
              <a:rPr lang="es-UY" altLang="en-US" sz="2200" dirty="0" smtClean="0"/>
              <a:t>, </a:t>
            </a:r>
            <a:r>
              <a:rPr lang="es-UY" altLang="en-US" sz="2200" dirty="0" err="1" smtClean="0"/>
              <a:t>Proteinas</a:t>
            </a:r>
            <a:r>
              <a:rPr lang="es-UY" altLang="en-US" sz="2200" dirty="0" smtClean="0"/>
              <a:t> de stress….</a:t>
            </a:r>
          </a:p>
          <a:p>
            <a:endParaRPr lang="es-UY" altLang="en-US" sz="2200" dirty="0" smtClean="0"/>
          </a:p>
          <a:p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1100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85076"/>
            <a:ext cx="3312368" cy="69412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PE" dirty="0" err="1" smtClean="0"/>
              <a:t>Intox</a:t>
            </a:r>
            <a:r>
              <a:rPr lang="es-PE" dirty="0" smtClean="0"/>
              <a:t> arsénico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340768"/>
            <a:ext cx="7543801" cy="4023360"/>
          </a:xfrm>
        </p:spPr>
        <p:txBody>
          <a:bodyPr/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71" t="39912" r="2448" b="18599"/>
          <a:stretch/>
        </p:blipFill>
        <p:spPr>
          <a:xfrm>
            <a:off x="107504" y="1268760"/>
            <a:ext cx="8784976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06092"/>
          </a:xfrm>
        </p:spPr>
        <p:txBody>
          <a:bodyPr>
            <a:noAutofit/>
          </a:bodyPr>
          <a:lstStyle/>
          <a:p>
            <a:r>
              <a:rPr lang="es-CL" sz="2400" dirty="0" smtClean="0"/>
              <a:t>ULTIMA </a:t>
            </a:r>
            <a:endParaRPr lang="es-C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4678" y="806632"/>
            <a:ext cx="8424936" cy="52322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 type="none" w="sm" len="sm"/>
                <a:tailEnd type="none" w="sm" len="med"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Impac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6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1. </a:t>
            </a:r>
            <a:r>
              <a:rPr kumimoji="0" lang="es-ES_tradnl" alt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EVALUACION DE LA INFORMACION ACERCA DEL LUGAR: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 DATOS FISICOS, ACTIVIDADES DEMOGRAFICOS, TOPOGRAFIA , CLIMA ,RECURSOS NATURALES, CONTAMINACION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2.DETERMINACION DE CONTAMINANTES DE INTERES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3.IDENTIFICAR Y EVALUAR RUTAS AMBIENTALES</a:t>
            </a:r>
            <a:r>
              <a:rPr kumimoji="0" lang="es-ES_tradn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 FUENTES , MEDIOS CONTAMINADOS, TRANSPORTE Y DESTINO , TRANSFORMACION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4.IDENTIFICAR RUTAS DE EXPOSICION HUMANA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 POBLACIONES, MODALIDAD DE EXPOSICION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L" sz="1400" b="1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5.DETERMINAR IMPLICANCIAS PARA LA SALUD PUBLICA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: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s-ES_tradn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ESTIMAR EXPOSICION, COMPARAR DOSIS, IDENTIFICAR </a:t>
            </a:r>
            <a:r>
              <a:rPr kumimoji="0" lang="es-ES_tradnl" altLang="es-CL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anose="02010600030101010101" pitchFamily="2" charset="-122"/>
                <a:cs typeface="+mn-cs"/>
              </a:rPr>
              <a:t>EFECTOS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1400" b="0" kern="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1600" b="0" kern="0" dirty="0" smtClean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1600" b="0" kern="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1600" b="0" kern="0" dirty="0" smtClean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1600" b="0" kern="0" dirty="0" smtClean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altLang="es-CL" sz="2000" b="0" kern="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altLang="es-CL" sz="2000" b="0" kern="0" dirty="0" smtClean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+mn-cs"/>
              </a:rPr>
              <a:t>		</a:t>
            </a:r>
            <a:r>
              <a:rPr lang="es-ES_tradnl" altLang="es-CL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+mn-cs"/>
              </a:rPr>
              <a:t>COMUNICACIÓN DE RIESGOS</a:t>
            </a:r>
            <a:endParaRPr lang="es-ES_tradnl" altLang="es-CL" sz="1800" b="0" kern="0" dirty="0">
              <a:solidFill>
                <a:srgbClr val="000000"/>
              </a:solidFill>
              <a:latin typeface="Times New Roman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C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4499992" y="4309380"/>
            <a:ext cx="484632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1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osidusdelvigilante.es/revistas%20los%20idus/revistas%20los%20idus/Los%20Idus%20del%20Vigilante%201/imagenes/medio_amb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3058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805488"/>
            <a:ext cx="8229600" cy="609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CUIDEMOS NUESTRO MEDIO AMBIENTE</a:t>
            </a:r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auto">
          <a:xfrm>
            <a:off x="195364" y="593726"/>
            <a:ext cx="8610600" cy="5943600"/>
          </a:xfrm>
          <a:prstGeom prst="roundRect">
            <a:avLst>
              <a:gd name="adj" fmla="val 2083"/>
            </a:avLst>
          </a:prstGeom>
          <a:solidFill>
            <a:srgbClr val="99CCFF"/>
          </a:solidFill>
          <a:ln w="9525" algn="ctr">
            <a:solidFill>
              <a:srgbClr val="66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PE" sz="1800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V="1">
            <a:off x="6351588" y="4038600"/>
            <a:ext cx="0" cy="609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s-PE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1447800" y="685800"/>
            <a:ext cx="6629400" cy="6096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Morbilidad, Discapacidad y Mortalidad por Metales Pesados </a:t>
            </a:r>
          </a:p>
          <a:p>
            <a:pPr algn="ctr" eaLnBrk="1" hangingPunct="1">
              <a:defRPr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Metaloides y Otras Sustancias Químicas</a:t>
            </a:r>
            <a:endParaRPr lang="es-PE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321541" name="AutoShape 5"/>
          <p:cNvSpPr>
            <a:spLocks noChangeArrowheads="1"/>
          </p:cNvSpPr>
          <p:nvPr/>
        </p:nvSpPr>
        <p:spPr bwMode="auto">
          <a:xfrm>
            <a:off x="609600" y="3048000"/>
            <a:ext cx="1712913" cy="9048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Exposición e inhalación de  aire contaminado 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474788" y="1981200"/>
            <a:ext cx="6210300" cy="37941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EXPOSICIÓN E INTOXICACIÓN POR MP , METALOIDES Y OSQ*</a:t>
            </a:r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H="1" flipV="1">
            <a:off x="7239000" y="2362200"/>
            <a:ext cx="457200" cy="838200"/>
          </a:xfrm>
          <a:prstGeom prst="line">
            <a:avLst/>
          </a:prstGeom>
          <a:noFill/>
          <a:ln w="73025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76" name="Rectangle 16"/>
          <p:cNvSpPr>
            <a:spLocks noChangeArrowheads="1"/>
          </p:cNvSpPr>
          <p:nvPr/>
        </p:nvSpPr>
        <p:spPr bwMode="auto">
          <a:xfrm>
            <a:off x="381000" y="0"/>
            <a:ext cx="8763000" cy="45720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2000" b="1">
                <a:solidFill>
                  <a:srgbClr val="660066"/>
                </a:solidFill>
                <a:latin typeface="Century Gothic" panose="020B0502020202020204" pitchFamily="34" charset="0"/>
              </a:rPr>
              <a:t>Diagnóstico: Modelo Conceptual Adoptado</a:t>
            </a:r>
            <a:r>
              <a:rPr lang="es-PE" altLang="es-PE" sz="2400" b="1">
                <a:solidFill>
                  <a:srgbClr val="660066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177" name="Rectangle 17"/>
          <p:cNvSpPr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400" b="1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s-ES" altLang="es-PE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381000" y="0"/>
            <a:ext cx="958850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chemeClr val="bg1"/>
                </a:solidFill>
                <a:latin typeface="Impact" panose="020B0806030902050204" pitchFamily="34" charset="0"/>
              </a:rPr>
              <a:t>Paso 1</a:t>
            </a:r>
            <a:endParaRPr lang="es-ES" altLang="es-PE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179" name="Line 22"/>
          <p:cNvSpPr>
            <a:spLocks noChangeShapeType="1"/>
          </p:cNvSpPr>
          <p:nvPr/>
        </p:nvSpPr>
        <p:spPr bwMode="auto">
          <a:xfrm flipH="1" flipV="1">
            <a:off x="4648200" y="1295400"/>
            <a:ext cx="0" cy="609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80" name="Line 29"/>
          <p:cNvSpPr>
            <a:spLocks noChangeShapeType="1"/>
          </p:cNvSpPr>
          <p:nvPr/>
        </p:nvSpPr>
        <p:spPr bwMode="auto">
          <a:xfrm flipH="1" flipV="1">
            <a:off x="1143000" y="3962400"/>
            <a:ext cx="0" cy="9906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4724400" y="1600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400" b="1">
                <a:solidFill>
                  <a:srgbClr val="0033CC"/>
                </a:solidFill>
              </a:rPr>
              <a:t>(e+)</a:t>
            </a:r>
            <a:endParaRPr lang="es-ES" altLang="es-PE" sz="1400" b="1">
              <a:solidFill>
                <a:srgbClr val="0033CC"/>
              </a:solidFill>
            </a:endParaRPr>
          </a:p>
        </p:txBody>
      </p:sp>
      <p:sp>
        <p:nvSpPr>
          <p:cNvPr id="7182" name="Text Box 32"/>
          <p:cNvSpPr txBox="1">
            <a:spLocks noChangeArrowheads="1"/>
          </p:cNvSpPr>
          <p:nvPr/>
        </p:nvSpPr>
        <p:spPr bwMode="auto">
          <a:xfrm>
            <a:off x="1752600" y="26209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183" name="Text Box 42"/>
          <p:cNvSpPr txBox="1">
            <a:spLocks noChangeArrowheads="1"/>
          </p:cNvSpPr>
          <p:nvPr/>
        </p:nvSpPr>
        <p:spPr bwMode="auto">
          <a:xfrm>
            <a:off x="8153400" y="41910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321581" name="AutoShape 45"/>
          <p:cNvSpPr>
            <a:spLocks noChangeArrowheads="1"/>
          </p:cNvSpPr>
          <p:nvPr/>
        </p:nvSpPr>
        <p:spPr bwMode="auto">
          <a:xfrm>
            <a:off x="2819400" y="3200400"/>
            <a:ext cx="1981200" cy="6477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Ingesta de Alimentos contaminados</a:t>
            </a:r>
          </a:p>
        </p:txBody>
      </p:sp>
      <p:sp>
        <p:nvSpPr>
          <p:cNvPr id="321582" name="AutoShape 46"/>
          <p:cNvSpPr>
            <a:spLocks noChangeArrowheads="1"/>
          </p:cNvSpPr>
          <p:nvPr/>
        </p:nvSpPr>
        <p:spPr bwMode="auto">
          <a:xfrm>
            <a:off x="5041900" y="3176588"/>
            <a:ext cx="1685925" cy="63341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Ingesta de Agua contaminada</a:t>
            </a:r>
          </a:p>
        </p:txBody>
      </p:sp>
      <p:sp>
        <p:nvSpPr>
          <p:cNvPr id="321583" name="AutoShape 47"/>
          <p:cNvSpPr>
            <a:spLocks noChangeArrowheads="1"/>
          </p:cNvSpPr>
          <p:nvPr/>
        </p:nvSpPr>
        <p:spPr bwMode="auto">
          <a:xfrm>
            <a:off x="6934200" y="3200400"/>
            <a:ext cx="1455738" cy="633413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P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Contaminación del  suelo </a:t>
            </a:r>
          </a:p>
        </p:txBody>
      </p:sp>
      <p:sp>
        <p:nvSpPr>
          <p:cNvPr id="7187" name="Rectangle 55"/>
          <p:cNvSpPr>
            <a:spLocks noChangeArrowheads="1"/>
          </p:cNvSpPr>
          <p:nvPr/>
        </p:nvSpPr>
        <p:spPr bwMode="auto">
          <a:xfrm>
            <a:off x="457200" y="2971800"/>
            <a:ext cx="8001000" cy="1066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7188" name="Line 12"/>
          <p:cNvSpPr>
            <a:spLocks noChangeShapeType="1"/>
          </p:cNvSpPr>
          <p:nvPr/>
        </p:nvSpPr>
        <p:spPr bwMode="auto">
          <a:xfrm flipH="1" flipV="1">
            <a:off x="4419600" y="3886200"/>
            <a:ext cx="533400" cy="1219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89" name="Line 58"/>
          <p:cNvSpPr>
            <a:spLocks noChangeShapeType="1"/>
          </p:cNvSpPr>
          <p:nvPr/>
        </p:nvSpPr>
        <p:spPr bwMode="auto">
          <a:xfrm flipH="1" flipV="1">
            <a:off x="5715000" y="3733800"/>
            <a:ext cx="0" cy="8382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0" name="Text Box 59"/>
          <p:cNvSpPr txBox="1">
            <a:spLocks noChangeArrowheads="1"/>
          </p:cNvSpPr>
          <p:nvPr/>
        </p:nvSpPr>
        <p:spPr bwMode="auto">
          <a:xfrm>
            <a:off x="2590800" y="43735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191" name="Line 66"/>
          <p:cNvSpPr>
            <a:spLocks noChangeShapeType="1"/>
          </p:cNvSpPr>
          <p:nvPr/>
        </p:nvSpPr>
        <p:spPr bwMode="auto">
          <a:xfrm flipV="1">
            <a:off x="1447800" y="2362200"/>
            <a:ext cx="381000" cy="685800"/>
          </a:xfrm>
          <a:prstGeom prst="line">
            <a:avLst/>
          </a:prstGeom>
          <a:noFill/>
          <a:ln w="635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2" name="Line 67"/>
          <p:cNvSpPr>
            <a:spLocks noChangeShapeType="1"/>
          </p:cNvSpPr>
          <p:nvPr/>
        </p:nvSpPr>
        <p:spPr bwMode="auto">
          <a:xfrm flipV="1">
            <a:off x="3886200" y="2362200"/>
            <a:ext cx="2286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3" name="Text Box 69"/>
          <p:cNvSpPr txBox="1">
            <a:spLocks noChangeArrowheads="1"/>
          </p:cNvSpPr>
          <p:nvPr/>
        </p:nvSpPr>
        <p:spPr bwMode="auto">
          <a:xfrm>
            <a:off x="3657600" y="2620963"/>
            <a:ext cx="53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194" name="Text Box 71"/>
          <p:cNvSpPr txBox="1">
            <a:spLocks noChangeArrowheads="1"/>
          </p:cNvSpPr>
          <p:nvPr/>
        </p:nvSpPr>
        <p:spPr bwMode="auto">
          <a:xfrm>
            <a:off x="7467600" y="25146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195" name="Line 12"/>
          <p:cNvSpPr>
            <a:spLocks noChangeShapeType="1"/>
          </p:cNvSpPr>
          <p:nvPr/>
        </p:nvSpPr>
        <p:spPr bwMode="auto">
          <a:xfrm flipH="1" flipV="1">
            <a:off x="2133600" y="3886200"/>
            <a:ext cx="3048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6" name="Line 12"/>
          <p:cNvSpPr>
            <a:spLocks noChangeShapeType="1"/>
          </p:cNvSpPr>
          <p:nvPr/>
        </p:nvSpPr>
        <p:spPr bwMode="auto">
          <a:xfrm flipH="1" flipV="1">
            <a:off x="6629400" y="3810000"/>
            <a:ext cx="0" cy="12192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7" name="Line 12"/>
          <p:cNvSpPr>
            <a:spLocks noChangeShapeType="1"/>
          </p:cNvSpPr>
          <p:nvPr/>
        </p:nvSpPr>
        <p:spPr bwMode="auto">
          <a:xfrm flipH="1" flipV="1">
            <a:off x="4191000" y="3886200"/>
            <a:ext cx="0" cy="914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8" name="Line 12"/>
          <p:cNvSpPr>
            <a:spLocks noChangeShapeType="1"/>
          </p:cNvSpPr>
          <p:nvPr/>
        </p:nvSpPr>
        <p:spPr bwMode="auto">
          <a:xfrm flipH="1" flipV="1">
            <a:off x="1981200" y="4038600"/>
            <a:ext cx="457200" cy="762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199" name="Line 12"/>
          <p:cNvSpPr>
            <a:spLocks noChangeShapeType="1"/>
          </p:cNvSpPr>
          <p:nvPr/>
        </p:nvSpPr>
        <p:spPr bwMode="auto">
          <a:xfrm flipV="1">
            <a:off x="7543800" y="3886200"/>
            <a:ext cx="152400" cy="9144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0" name="Line 12"/>
          <p:cNvSpPr>
            <a:spLocks noChangeShapeType="1"/>
          </p:cNvSpPr>
          <p:nvPr/>
        </p:nvSpPr>
        <p:spPr bwMode="auto">
          <a:xfrm flipV="1">
            <a:off x="7086600" y="3810000"/>
            <a:ext cx="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auto">
          <a:xfrm>
            <a:off x="5867400" y="5029200"/>
            <a:ext cx="1600200" cy="1557338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_tradnl" sz="1100" b="1" dirty="0">
                <a:latin typeface="Arial" charset="0"/>
              </a:rPr>
              <a:t>Inadecuado</a:t>
            </a:r>
          </a:p>
          <a:p>
            <a:pPr algn="ctr" eaLnBrk="1" hangingPunct="1">
              <a:defRPr/>
            </a:pPr>
            <a:r>
              <a:rPr lang="es-ES_tradnl" sz="1100" b="1" dirty="0">
                <a:latin typeface="Arial" charset="0"/>
              </a:rPr>
              <a:t> manejo de </a:t>
            </a:r>
          </a:p>
          <a:p>
            <a:pPr algn="ctr" eaLnBrk="1" hangingPunct="1">
              <a:defRPr/>
            </a:pPr>
            <a:r>
              <a:rPr lang="es-ES_tradnl" sz="1100" b="1" dirty="0">
                <a:latin typeface="Arial" charset="0"/>
              </a:rPr>
              <a:t>Residuos y  transporte </a:t>
            </a:r>
            <a:r>
              <a:rPr lang="es-ES" sz="1100" b="1" dirty="0">
                <a:latin typeface="Arial" charset="0"/>
              </a:rPr>
              <a:t>(Accidentes Químicos)</a:t>
            </a:r>
          </a:p>
        </p:txBody>
      </p:sp>
      <p:sp>
        <p:nvSpPr>
          <p:cNvPr id="7202" name="Text Box 59"/>
          <p:cNvSpPr txBox="1">
            <a:spLocks noChangeArrowheads="1"/>
          </p:cNvSpPr>
          <p:nvPr/>
        </p:nvSpPr>
        <p:spPr bwMode="auto">
          <a:xfrm>
            <a:off x="5562600" y="47244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203" name="Line 12"/>
          <p:cNvSpPr>
            <a:spLocks noChangeShapeType="1"/>
          </p:cNvSpPr>
          <p:nvPr/>
        </p:nvSpPr>
        <p:spPr bwMode="auto">
          <a:xfrm flipV="1">
            <a:off x="5334000" y="3810000"/>
            <a:ext cx="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4" name="Line 29"/>
          <p:cNvSpPr>
            <a:spLocks noChangeShapeType="1"/>
          </p:cNvSpPr>
          <p:nvPr/>
        </p:nvSpPr>
        <p:spPr bwMode="auto">
          <a:xfrm flipV="1">
            <a:off x="3733800" y="3810000"/>
            <a:ext cx="0" cy="6096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5" name="Line 29"/>
          <p:cNvSpPr>
            <a:spLocks noChangeShapeType="1"/>
          </p:cNvSpPr>
          <p:nvPr/>
        </p:nvSpPr>
        <p:spPr bwMode="auto">
          <a:xfrm flipH="1" flipV="1">
            <a:off x="5943600" y="3810000"/>
            <a:ext cx="0" cy="6096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6" name="Line 29"/>
          <p:cNvSpPr>
            <a:spLocks noChangeShapeType="1"/>
          </p:cNvSpPr>
          <p:nvPr/>
        </p:nvSpPr>
        <p:spPr bwMode="auto">
          <a:xfrm flipH="1" flipV="1">
            <a:off x="7391400" y="3810000"/>
            <a:ext cx="0" cy="609600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7" name="Line 58"/>
          <p:cNvSpPr>
            <a:spLocks noChangeShapeType="1"/>
          </p:cNvSpPr>
          <p:nvPr/>
        </p:nvSpPr>
        <p:spPr bwMode="auto">
          <a:xfrm flipH="1" flipV="1">
            <a:off x="8153400" y="3886200"/>
            <a:ext cx="0" cy="914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8" name="Line 58"/>
          <p:cNvSpPr>
            <a:spLocks noChangeShapeType="1"/>
          </p:cNvSpPr>
          <p:nvPr/>
        </p:nvSpPr>
        <p:spPr bwMode="auto">
          <a:xfrm flipH="1" flipV="1">
            <a:off x="3429000" y="3810000"/>
            <a:ext cx="0" cy="7620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09" name="Line 58"/>
          <p:cNvSpPr>
            <a:spLocks noChangeShapeType="1"/>
          </p:cNvSpPr>
          <p:nvPr/>
        </p:nvSpPr>
        <p:spPr bwMode="auto">
          <a:xfrm flipH="1" flipV="1">
            <a:off x="1752600" y="3962400"/>
            <a:ext cx="0" cy="6096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0" name="Line 58"/>
          <p:cNvSpPr>
            <a:spLocks noChangeShapeType="1"/>
          </p:cNvSpPr>
          <p:nvPr/>
        </p:nvSpPr>
        <p:spPr bwMode="auto">
          <a:xfrm>
            <a:off x="1143000" y="4419600"/>
            <a:ext cx="62484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1" name="Line 59"/>
          <p:cNvSpPr>
            <a:spLocks noChangeShapeType="1"/>
          </p:cNvSpPr>
          <p:nvPr/>
        </p:nvSpPr>
        <p:spPr bwMode="auto">
          <a:xfrm>
            <a:off x="1752600" y="4572000"/>
            <a:ext cx="6400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2" name="Line 60"/>
          <p:cNvSpPr>
            <a:spLocks noChangeShapeType="1"/>
          </p:cNvSpPr>
          <p:nvPr/>
        </p:nvSpPr>
        <p:spPr bwMode="auto">
          <a:xfrm>
            <a:off x="2438400" y="4800600"/>
            <a:ext cx="5105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3" name="Line 61"/>
          <p:cNvSpPr>
            <a:spLocks noChangeShapeType="1"/>
          </p:cNvSpPr>
          <p:nvPr/>
        </p:nvSpPr>
        <p:spPr bwMode="auto">
          <a:xfrm>
            <a:off x="2438400" y="4267200"/>
            <a:ext cx="464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4" name="Line 12"/>
          <p:cNvSpPr>
            <a:spLocks noChangeShapeType="1"/>
          </p:cNvSpPr>
          <p:nvPr/>
        </p:nvSpPr>
        <p:spPr bwMode="auto">
          <a:xfrm flipH="1" flipV="1">
            <a:off x="5791200" y="2362200"/>
            <a:ext cx="76200" cy="76200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15" name="Text Box 71"/>
          <p:cNvSpPr txBox="1">
            <a:spLocks noChangeArrowheads="1"/>
          </p:cNvSpPr>
          <p:nvPr/>
        </p:nvSpPr>
        <p:spPr bwMode="auto">
          <a:xfrm>
            <a:off x="5410200" y="2667000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216" name="Text Box 59"/>
          <p:cNvSpPr txBox="1">
            <a:spLocks noChangeArrowheads="1"/>
          </p:cNvSpPr>
          <p:nvPr/>
        </p:nvSpPr>
        <p:spPr bwMode="auto">
          <a:xfrm>
            <a:off x="3429000" y="47244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217" name="Text Box 59"/>
          <p:cNvSpPr txBox="1">
            <a:spLocks noChangeArrowheads="1"/>
          </p:cNvSpPr>
          <p:nvPr/>
        </p:nvSpPr>
        <p:spPr bwMode="auto">
          <a:xfrm>
            <a:off x="762000" y="42672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218" name="Text Box 56"/>
          <p:cNvSpPr txBox="1">
            <a:spLocks noChangeArrowheads="1"/>
          </p:cNvSpPr>
          <p:nvPr/>
        </p:nvSpPr>
        <p:spPr bwMode="auto">
          <a:xfrm>
            <a:off x="6553200" y="41910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7219" name="Text Box 56"/>
          <p:cNvSpPr txBox="1">
            <a:spLocks noChangeArrowheads="1"/>
          </p:cNvSpPr>
          <p:nvPr/>
        </p:nvSpPr>
        <p:spPr bwMode="auto">
          <a:xfrm>
            <a:off x="4495800" y="4038600"/>
            <a:ext cx="533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200" b="1">
                <a:solidFill>
                  <a:srgbClr val="0033CC"/>
                </a:solidFill>
              </a:rPr>
              <a:t>(e+)</a:t>
            </a:r>
            <a:endParaRPr lang="es-ES" altLang="es-PE" sz="1200" b="1">
              <a:solidFill>
                <a:srgbClr val="0033CC"/>
              </a:solidFill>
            </a:endParaRPr>
          </a:p>
        </p:txBody>
      </p:sp>
      <p:sp>
        <p:nvSpPr>
          <p:cNvPr id="321543" name="Oval 7"/>
          <p:cNvSpPr>
            <a:spLocks noChangeArrowheads="1"/>
          </p:cNvSpPr>
          <p:nvPr/>
        </p:nvSpPr>
        <p:spPr bwMode="auto">
          <a:xfrm>
            <a:off x="0" y="4800600"/>
            <a:ext cx="2362200" cy="2077403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Incumplimiento en la  regulación y fiscalización de los  estándares  de calidad ambiental, incumplimiento de los PAMAS por actividades extractivas, productivas y de servicios formales e informales</a:t>
            </a:r>
          </a:p>
        </p:txBody>
      </p:sp>
      <p:sp>
        <p:nvSpPr>
          <p:cNvPr id="321544" name="Oval 8"/>
          <p:cNvSpPr>
            <a:spLocks noChangeArrowheads="1"/>
          </p:cNvSpPr>
          <p:nvPr/>
        </p:nvSpPr>
        <p:spPr bwMode="auto">
          <a:xfrm>
            <a:off x="2209800" y="5105400"/>
            <a:ext cx="2209800" cy="1557338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Arial" charset="0"/>
              </a:rPr>
              <a:t>Insuficiente  vigilancia y  control de los alimentos  a nivel nacional y de exportación, medios de transporte</a:t>
            </a:r>
          </a:p>
        </p:txBody>
      </p:sp>
      <p:sp>
        <p:nvSpPr>
          <p:cNvPr id="321555" name="Oval 19"/>
          <p:cNvSpPr>
            <a:spLocks noChangeArrowheads="1"/>
          </p:cNvSpPr>
          <p:nvPr/>
        </p:nvSpPr>
        <p:spPr bwMode="auto">
          <a:xfrm>
            <a:off x="4267200" y="5029200"/>
            <a:ext cx="1752600" cy="1557338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100" b="1" dirty="0">
                <a:latin typeface="Arial" charset="0"/>
              </a:rPr>
              <a:t>Insuficiente control  y vigilancia  de la calidad de agua superficial y subterránea</a:t>
            </a:r>
          </a:p>
        </p:txBody>
      </p:sp>
      <p:sp>
        <p:nvSpPr>
          <p:cNvPr id="321557" name="Oval 21"/>
          <p:cNvSpPr>
            <a:spLocks noChangeArrowheads="1"/>
          </p:cNvSpPr>
          <p:nvPr/>
        </p:nvSpPr>
        <p:spPr bwMode="auto">
          <a:xfrm>
            <a:off x="7391400" y="4800600"/>
            <a:ext cx="1827213" cy="1947863"/>
          </a:xfrm>
          <a:prstGeom prst="ellipse">
            <a:avLst/>
          </a:prstGeom>
          <a:solidFill>
            <a:srgbClr val="00CCFF"/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050" b="1" dirty="0">
                <a:latin typeface="Arial" charset="0"/>
              </a:rPr>
              <a:t>Insuficiente conocimiento de los peligros y riesgos </a:t>
            </a:r>
            <a:r>
              <a:rPr lang="es-PE" sz="1050" b="1" dirty="0">
                <a:latin typeface="Arial" charset="0"/>
              </a:rPr>
              <a:t>para la salud por exposición a metales pesados en la población</a:t>
            </a:r>
            <a:endParaRPr lang="es-ES" sz="1050" b="1" dirty="0">
              <a:latin typeface="Arial" charset="0"/>
            </a:endParaRPr>
          </a:p>
        </p:txBody>
      </p:sp>
      <p:sp>
        <p:nvSpPr>
          <p:cNvPr id="7224" name="Line 66"/>
          <p:cNvSpPr>
            <a:spLocks noChangeShapeType="1"/>
          </p:cNvSpPr>
          <p:nvPr/>
        </p:nvSpPr>
        <p:spPr bwMode="auto">
          <a:xfrm flipV="1">
            <a:off x="3200400" y="3733800"/>
            <a:ext cx="0" cy="13716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25" name="Line 73"/>
          <p:cNvSpPr>
            <a:spLocks noChangeShapeType="1"/>
          </p:cNvSpPr>
          <p:nvPr/>
        </p:nvSpPr>
        <p:spPr bwMode="auto">
          <a:xfrm>
            <a:off x="1676400" y="4953000"/>
            <a:ext cx="5943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26" name="Line 66"/>
          <p:cNvSpPr>
            <a:spLocks noChangeShapeType="1"/>
          </p:cNvSpPr>
          <p:nvPr/>
        </p:nvSpPr>
        <p:spPr bwMode="auto">
          <a:xfrm flipV="1">
            <a:off x="6248400" y="3810000"/>
            <a:ext cx="0" cy="1143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27" name="Line 66"/>
          <p:cNvSpPr>
            <a:spLocks noChangeShapeType="1"/>
          </p:cNvSpPr>
          <p:nvPr/>
        </p:nvSpPr>
        <p:spPr bwMode="auto">
          <a:xfrm flipH="1" flipV="1">
            <a:off x="1447800" y="3962400"/>
            <a:ext cx="228600" cy="9906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28" name="Line 66"/>
          <p:cNvSpPr>
            <a:spLocks noChangeShapeType="1"/>
          </p:cNvSpPr>
          <p:nvPr/>
        </p:nvSpPr>
        <p:spPr bwMode="auto">
          <a:xfrm flipV="1">
            <a:off x="7620000" y="3810000"/>
            <a:ext cx="304800" cy="1143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7229" name="Text Box 31"/>
          <p:cNvSpPr txBox="1">
            <a:spLocks noChangeArrowheads="1"/>
          </p:cNvSpPr>
          <p:nvPr/>
        </p:nvSpPr>
        <p:spPr bwMode="auto">
          <a:xfrm>
            <a:off x="2590800" y="6613525"/>
            <a:ext cx="502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CO" altLang="es-PE" sz="1000"/>
              <a:t>(e)= Evidencia sin revisión sistemática   (e+) = Evidencia con revisión sistemática</a:t>
            </a:r>
            <a:endParaRPr lang="es-ES" altLang="es-PE" sz="1000"/>
          </a:p>
        </p:txBody>
      </p:sp>
    </p:spTree>
    <p:extLst>
      <p:ext uri="{BB962C8B-B14F-4D97-AF65-F5344CB8AC3E}">
        <p14:creationId xmlns:p14="http://schemas.microsoft.com/office/powerpoint/2010/main" val="19528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4005064"/>
            <a:ext cx="8301608" cy="216024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s-ES" sz="3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!Solo el Conocimiento y la Practica Nos Harán Libres!!!   </a:t>
            </a:r>
            <a:br>
              <a:rPr lang="es-ES" sz="31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sz="31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s-ES" sz="31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s-ES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s-ES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Gracias…..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2492375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Times New Roman" pitchFamily="18" charset="0"/>
              <a:buChar char="☻"/>
            </a:pPr>
            <a:r>
              <a:rPr lang="es-ES" altLang="es-CL" sz="2400" b="1" dirty="0" smtClean="0">
                <a:solidFill>
                  <a:srgbClr val="000099"/>
                </a:solidFill>
                <a:latin typeface="Times New Roman" pitchFamily="18" charset="0"/>
              </a:rPr>
              <a:t>Área de Metales Pesados /PP 0018 –DIRIS LIMA ESTE </a:t>
            </a:r>
            <a:r>
              <a:rPr lang="es-ES" altLang="es-CL" sz="2400" b="1" dirty="0" smtClean="0">
                <a:solidFill>
                  <a:srgbClr val="FF0000"/>
                </a:solidFill>
                <a:latin typeface="Times New Roman" pitchFamily="18" charset="0"/>
                <a:hlinkClick r:id="rId2"/>
              </a:rPr>
              <a:t>eapazas@yahoo.com</a:t>
            </a:r>
            <a:r>
              <a:rPr lang="es-ES" altLang="es-CL" sz="24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s-ES" altLang="es-CL" sz="2400" b="1" dirty="0" smtClean="0">
                <a:solidFill>
                  <a:srgbClr val="FF0000"/>
                </a:solidFill>
                <a:latin typeface="Times New Roman" pitchFamily="18" charset="0"/>
                <a:hlinkClick r:id="rId3"/>
              </a:rPr>
              <a:t>eapaza@dirislimaeste.gob.pe</a:t>
            </a:r>
            <a:r>
              <a:rPr lang="es-ES" altLang="es-CL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s-ES" altLang="es-CL" sz="4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" name="Picture 5" descr="C:\Users\LBA\DOCUMENTOS B 2012\Pictures\Mis imágenes\d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734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"/>
          <p:cNvSpPr>
            <a:spLocks noChangeArrowheads="1"/>
          </p:cNvSpPr>
          <p:nvPr/>
        </p:nvSpPr>
        <p:spPr bwMode="auto">
          <a:xfrm>
            <a:off x="6781800" y="1524000"/>
            <a:ext cx="2286000" cy="4191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11267" name="Rectangle 11"/>
          <p:cNvSpPr>
            <a:spLocks noChangeArrowheads="1"/>
          </p:cNvSpPr>
          <p:nvPr/>
        </p:nvSpPr>
        <p:spPr bwMode="auto">
          <a:xfrm>
            <a:off x="4038600" y="990600"/>
            <a:ext cx="2133600" cy="5562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11268" name="Rectangle 129"/>
          <p:cNvSpPr>
            <a:spLocks noChangeArrowheads="1"/>
          </p:cNvSpPr>
          <p:nvPr/>
        </p:nvSpPr>
        <p:spPr bwMode="auto">
          <a:xfrm>
            <a:off x="6858000" y="1981200"/>
            <a:ext cx="2133600" cy="34290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sp>
        <p:nvSpPr>
          <p:cNvPr id="11269" name="Line 2"/>
          <p:cNvSpPr>
            <a:spLocks noChangeShapeType="1"/>
          </p:cNvSpPr>
          <p:nvPr/>
        </p:nvSpPr>
        <p:spPr bwMode="auto">
          <a:xfrm>
            <a:off x="6172200" y="3657600"/>
            <a:ext cx="68580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934200" y="2057400"/>
            <a:ext cx="1981200" cy="3352800"/>
            <a:chOff x="3243" y="2658"/>
            <a:chExt cx="885" cy="633"/>
          </a:xfrm>
        </p:grpSpPr>
        <p:sp>
          <p:nvSpPr>
            <p:cNvPr id="4186" name="Rectangle 4"/>
            <p:cNvSpPr>
              <a:spLocks noChangeArrowheads="1"/>
            </p:cNvSpPr>
            <p:nvPr/>
          </p:nvSpPr>
          <p:spPr bwMode="auto">
            <a:xfrm>
              <a:off x="3243" y="2688"/>
              <a:ext cx="885" cy="54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Incremento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de la Morbilidad,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mortalidad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y discapacidad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por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Metales Pesados,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Metaloide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y Otras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lang="es-PE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Sustancias Químicas </a:t>
              </a:r>
              <a:r>
                <a:rPr lang="es-PE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s-ES_tradnl" sz="1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</a:t>
              </a:r>
              <a:r>
                <a:rPr lang="es-ES_tradnl" sz="1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Pb, As, Cd, Hg)</a:t>
              </a:r>
            </a:p>
            <a:p>
              <a:pPr algn="ctr" eaLnBrk="1" hangingPunct="1">
                <a:defRPr/>
              </a:pPr>
              <a:r>
                <a:rPr lang="es-PE" sz="1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Población expuesta</a:t>
              </a:r>
            </a:p>
            <a:p>
              <a:pPr algn="ctr" eaLnBrk="1" hangingPunct="1">
                <a:defRPr/>
              </a:pPr>
              <a:r>
                <a:rPr lang="es-PE" sz="1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(Todas las etapas de vida) </a:t>
              </a:r>
            </a:p>
          </p:txBody>
        </p:sp>
        <p:grpSp>
          <p:nvGrpSpPr>
            <p:cNvPr id="11339" name="Group 5"/>
            <p:cNvGrpSpPr>
              <a:grpSpLocks/>
            </p:cNvGrpSpPr>
            <p:nvPr/>
          </p:nvGrpSpPr>
          <p:grpSpPr bwMode="auto">
            <a:xfrm>
              <a:off x="3820" y="2658"/>
              <a:ext cx="273" cy="40"/>
              <a:chOff x="4818" y="1049"/>
              <a:chExt cx="273" cy="40"/>
            </a:xfrm>
          </p:grpSpPr>
          <p:sp>
            <p:nvSpPr>
              <p:cNvPr id="11343" name="Rectangle 6"/>
              <p:cNvSpPr>
                <a:spLocks noChangeArrowheads="1"/>
              </p:cNvSpPr>
              <p:nvPr/>
            </p:nvSpPr>
            <p:spPr bwMode="auto">
              <a:xfrm>
                <a:off x="4990" y="1049"/>
                <a:ext cx="101" cy="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44" name="Text Box 7"/>
              <p:cNvSpPr txBox="1">
                <a:spLocks noChangeArrowheads="1"/>
              </p:cNvSpPr>
              <p:nvPr/>
            </p:nvSpPr>
            <p:spPr bwMode="auto">
              <a:xfrm>
                <a:off x="4818" y="1049"/>
                <a:ext cx="172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40" name="Group 8"/>
            <p:cNvGrpSpPr>
              <a:grpSpLocks/>
            </p:cNvGrpSpPr>
            <p:nvPr/>
          </p:nvGrpSpPr>
          <p:grpSpPr bwMode="auto">
            <a:xfrm>
              <a:off x="3720" y="3246"/>
              <a:ext cx="373" cy="45"/>
              <a:chOff x="4670" y="3133"/>
              <a:chExt cx="373" cy="45"/>
            </a:xfrm>
          </p:grpSpPr>
          <p:sp>
            <p:nvSpPr>
              <p:cNvPr id="11341" name="Rectangle 9"/>
              <p:cNvSpPr>
                <a:spLocks noChangeArrowheads="1"/>
              </p:cNvSpPr>
              <p:nvPr/>
            </p:nvSpPr>
            <p:spPr bwMode="auto">
              <a:xfrm>
                <a:off x="4942" y="3133"/>
                <a:ext cx="101" cy="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42" name="Text Box 10"/>
              <p:cNvSpPr txBox="1">
                <a:spLocks noChangeArrowheads="1"/>
              </p:cNvSpPr>
              <p:nvPr/>
            </p:nvSpPr>
            <p:spPr bwMode="auto">
              <a:xfrm>
                <a:off x="4670" y="3135"/>
                <a:ext cx="277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152400" y="685800"/>
            <a:ext cx="2514600" cy="6019800"/>
          </a:xfrm>
          <a:prstGeom prst="rect">
            <a:avLst/>
          </a:prstGeom>
          <a:noFill/>
          <a:ln w="5715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886200" y="533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Impacto a la Salud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152400" y="3810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400" b="1">
                <a:solidFill>
                  <a:schemeClr val="accent2"/>
                </a:solidFill>
                <a:latin typeface="Comic Sans MS" panose="030F0702030302020204" pitchFamily="66" charset="0"/>
              </a:rPr>
              <a:t>FACTORES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381000" y="0"/>
            <a:ext cx="8763000" cy="45720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rgbClr val="660066"/>
                </a:solidFill>
                <a:latin typeface="Century Gothic" panose="020B0502020202020204" pitchFamily="34" charset="0"/>
              </a:rPr>
              <a:t>Diagnóstico: Modelo Explicativo MP, Metaloide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rgbClr val="660066"/>
                </a:solidFill>
                <a:latin typeface="Century Gothic" panose="020B0502020202020204" pitchFamily="34" charset="0"/>
              </a:rPr>
              <a:t> y Otras Sustancias Químicas</a:t>
            </a:r>
          </a:p>
        </p:txBody>
      </p:sp>
      <p:sp>
        <p:nvSpPr>
          <p:cNvPr id="11275" name="Rectangle 16"/>
          <p:cNvSpPr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400" b="1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es-ES" altLang="es-PE" sz="24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276" name="Text Box 17"/>
          <p:cNvSpPr txBox="1">
            <a:spLocks noChangeArrowheads="1"/>
          </p:cNvSpPr>
          <p:nvPr/>
        </p:nvSpPr>
        <p:spPr bwMode="auto">
          <a:xfrm>
            <a:off x="381000" y="0"/>
            <a:ext cx="9953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chemeClr val="bg1"/>
                </a:solidFill>
                <a:latin typeface="Impact" panose="020B0806030902050204" pitchFamily="34" charset="0"/>
              </a:rPr>
              <a:t>Paso 2</a:t>
            </a:r>
            <a:endParaRPr lang="es-ES" altLang="es-PE" sz="2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2514600" y="1143000"/>
            <a:ext cx="1524000" cy="381000"/>
          </a:xfrm>
          <a:prstGeom prst="line">
            <a:avLst/>
          </a:prstGeom>
          <a:noFill/>
          <a:ln w="952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6781800" y="6456363"/>
            <a:ext cx="23622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PE" sz="900"/>
              <a:t>(E)= Evidencia sin revisión sistemática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s-CO" altLang="es-PE" sz="900"/>
              <a:t>(E+) = Evidencia con revisión sistemática</a:t>
            </a:r>
            <a:endParaRPr lang="es-ES" altLang="es-PE" sz="900"/>
          </a:p>
        </p:txBody>
      </p:sp>
      <p:sp>
        <p:nvSpPr>
          <p:cNvPr id="11279" name="Rectangle 21"/>
          <p:cNvSpPr>
            <a:spLocks noChangeArrowheads="1"/>
          </p:cNvSpPr>
          <p:nvPr/>
        </p:nvSpPr>
        <p:spPr bwMode="auto">
          <a:xfrm>
            <a:off x="3048000" y="1371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700" b="1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+</a:t>
            </a:r>
          </a:p>
        </p:txBody>
      </p:sp>
      <p:sp>
        <p:nvSpPr>
          <p:cNvPr id="11280" name="Rectangle 22"/>
          <p:cNvSpPr>
            <a:spLocks noChangeArrowheads="1"/>
          </p:cNvSpPr>
          <p:nvPr/>
        </p:nvSpPr>
        <p:spPr bwMode="auto">
          <a:xfrm>
            <a:off x="6248400" y="38100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800" b="1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+</a:t>
            </a:r>
          </a:p>
        </p:txBody>
      </p:sp>
      <p:grpSp>
        <p:nvGrpSpPr>
          <p:cNvPr id="11281" name="Group 33"/>
          <p:cNvGrpSpPr>
            <a:grpSpLocks/>
          </p:cNvGrpSpPr>
          <p:nvPr/>
        </p:nvGrpSpPr>
        <p:grpSpPr bwMode="auto">
          <a:xfrm>
            <a:off x="304800" y="2743200"/>
            <a:ext cx="2209800" cy="990600"/>
            <a:chOff x="3243" y="2594"/>
            <a:chExt cx="885" cy="777"/>
          </a:xfrm>
        </p:grpSpPr>
        <p:sp>
          <p:nvSpPr>
            <p:cNvPr id="11331" name="Rectangle 34"/>
            <p:cNvSpPr>
              <a:spLocks noChangeArrowheads="1"/>
            </p:cNvSpPr>
            <p:nvPr/>
          </p:nvSpPr>
          <p:spPr bwMode="auto">
            <a:xfrm>
              <a:off x="3243" y="2700"/>
              <a:ext cx="885" cy="5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Ingesta de Alimentos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Contaminados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(hortalizas, tubérculos, peces)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Población Expuesta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(todas las etapas de vida)</a:t>
              </a:r>
              <a:endParaRPr lang="es-PE" altLang="es-PE" sz="1000" b="1"/>
            </a:p>
          </p:txBody>
        </p:sp>
        <p:grpSp>
          <p:nvGrpSpPr>
            <p:cNvPr id="11332" name="Group 35"/>
            <p:cNvGrpSpPr>
              <a:grpSpLocks/>
            </p:cNvGrpSpPr>
            <p:nvPr/>
          </p:nvGrpSpPr>
          <p:grpSpPr bwMode="auto">
            <a:xfrm>
              <a:off x="3853" y="2594"/>
              <a:ext cx="244" cy="123"/>
              <a:chOff x="4851" y="985"/>
              <a:chExt cx="244" cy="123"/>
            </a:xfrm>
          </p:grpSpPr>
          <p:sp>
            <p:nvSpPr>
              <p:cNvPr id="11336" name="Rectangle 36"/>
              <p:cNvSpPr>
                <a:spLocks noChangeArrowheads="1"/>
              </p:cNvSpPr>
              <p:nvPr/>
            </p:nvSpPr>
            <p:spPr bwMode="auto">
              <a:xfrm>
                <a:off x="5004" y="985"/>
                <a:ext cx="91" cy="9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37" name="Text Box 37"/>
              <p:cNvSpPr txBox="1">
                <a:spLocks noChangeArrowheads="1"/>
              </p:cNvSpPr>
              <p:nvPr/>
            </p:nvSpPr>
            <p:spPr bwMode="auto">
              <a:xfrm>
                <a:off x="4851" y="985"/>
                <a:ext cx="18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33" name="Group 38"/>
            <p:cNvGrpSpPr>
              <a:grpSpLocks/>
            </p:cNvGrpSpPr>
            <p:nvPr/>
          </p:nvGrpSpPr>
          <p:grpSpPr bwMode="auto">
            <a:xfrm>
              <a:off x="3762" y="3248"/>
              <a:ext cx="336" cy="123"/>
              <a:chOff x="4712" y="3135"/>
              <a:chExt cx="336" cy="123"/>
            </a:xfrm>
          </p:grpSpPr>
          <p:sp>
            <p:nvSpPr>
              <p:cNvPr id="11334" name="Rectangle 39"/>
              <p:cNvSpPr>
                <a:spLocks noChangeArrowheads="1"/>
              </p:cNvSpPr>
              <p:nvPr/>
            </p:nvSpPr>
            <p:spPr bwMode="auto">
              <a:xfrm>
                <a:off x="4956" y="3138"/>
                <a:ext cx="92" cy="1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35" name="Text Box 40"/>
              <p:cNvSpPr txBox="1">
                <a:spLocks noChangeArrowheads="1"/>
              </p:cNvSpPr>
              <p:nvPr/>
            </p:nvSpPr>
            <p:spPr bwMode="auto">
              <a:xfrm>
                <a:off x="4712" y="3135"/>
                <a:ext cx="253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1282" name="Group 41"/>
          <p:cNvGrpSpPr>
            <a:grpSpLocks/>
          </p:cNvGrpSpPr>
          <p:nvPr/>
        </p:nvGrpSpPr>
        <p:grpSpPr bwMode="auto">
          <a:xfrm>
            <a:off x="304800" y="3886200"/>
            <a:ext cx="2209800" cy="1295400"/>
            <a:chOff x="3243" y="2679"/>
            <a:chExt cx="956" cy="615"/>
          </a:xfrm>
        </p:grpSpPr>
        <p:sp>
          <p:nvSpPr>
            <p:cNvPr id="11324" name="Rectangle 42"/>
            <p:cNvSpPr>
              <a:spLocks noChangeArrowheads="1"/>
            </p:cNvSpPr>
            <p:nvPr/>
          </p:nvSpPr>
          <p:spPr bwMode="auto">
            <a:xfrm>
              <a:off x="3243" y="2766"/>
              <a:ext cx="956" cy="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Consumo de Agua contaminada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por metales pesados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(canalización, almacenamiento,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procesamiento)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Población expuesta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(Toda la etapas de vida)</a:t>
              </a:r>
              <a:r>
                <a:rPr lang="es-PE" altLang="es-PE" sz="600" b="1"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325" name="Group 43"/>
            <p:cNvGrpSpPr>
              <a:grpSpLocks/>
            </p:cNvGrpSpPr>
            <p:nvPr/>
          </p:nvGrpSpPr>
          <p:grpSpPr bwMode="auto">
            <a:xfrm>
              <a:off x="3915" y="2679"/>
              <a:ext cx="259" cy="99"/>
              <a:chOff x="4913" y="1070"/>
              <a:chExt cx="259" cy="99"/>
            </a:xfrm>
          </p:grpSpPr>
          <p:sp>
            <p:nvSpPr>
              <p:cNvPr id="11329" name="Rectangle 44"/>
              <p:cNvSpPr>
                <a:spLocks noChangeArrowheads="1"/>
              </p:cNvSpPr>
              <p:nvPr/>
            </p:nvSpPr>
            <p:spPr bwMode="auto">
              <a:xfrm>
                <a:off x="5090" y="1070"/>
                <a:ext cx="82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30" name="Text Box 45"/>
              <p:cNvSpPr txBox="1">
                <a:spLocks noChangeArrowheads="1"/>
              </p:cNvSpPr>
              <p:nvPr/>
            </p:nvSpPr>
            <p:spPr bwMode="auto">
              <a:xfrm>
                <a:off x="4913" y="1070"/>
                <a:ext cx="19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26" name="Group 46"/>
            <p:cNvGrpSpPr>
              <a:grpSpLocks/>
            </p:cNvGrpSpPr>
            <p:nvPr/>
          </p:nvGrpSpPr>
          <p:grpSpPr bwMode="auto">
            <a:xfrm>
              <a:off x="3809" y="3191"/>
              <a:ext cx="361" cy="103"/>
              <a:chOff x="4759" y="3078"/>
              <a:chExt cx="361" cy="103"/>
            </a:xfrm>
          </p:grpSpPr>
          <p:sp>
            <p:nvSpPr>
              <p:cNvPr id="11327" name="Rectangle 47"/>
              <p:cNvSpPr>
                <a:spLocks noChangeArrowheads="1"/>
              </p:cNvSpPr>
              <p:nvPr/>
            </p:nvSpPr>
            <p:spPr bwMode="auto">
              <a:xfrm>
                <a:off x="5007" y="3078"/>
                <a:ext cx="113" cy="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28" name="Text Box 48"/>
              <p:cNvSpPr txBox="1">
                <a:spLocks noChangeArrowheads="1"/>
              </p:cNvSpPr>
              <p:nvPr/>
            </p:nvSpPr>
            <p:spPr bwMode="auto">
              <a:xfrm>
                <a:off x="4759" y="3078"/>
                <a:ext cx="304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83" name="Line 68"/>
          <p:cNvSpPr>
            <a:spLocks noChangeShapeType="1"/>
          </p:cNvSpPr>
          <p:nvPr/>
        </p:nvSpPr>
        <p:spPr bwMode="auto">
          <a:xfrm flipV="1">
            <a:off x="2667000" y="5334000"/>
            <a:ext cx="1524000" cy="457200"/>
          </a:xfrm>
          <a:prstGeom prst="line">
            <a:avLst/>
          </a:prstGeom>
          <a:noFill/>
          <a:ln w="889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1284" name="Line 69"/>
          <p:cNvSpPr>
            <a:spLocks noChangeShapeType="1"/>
          </p:cNvSpPr>
          <p:nvPr/>
        </p:nvSpPr>
        <p:spPr bwMode="auto">
          <a:xfrm flipV="1">
            <a:off x="2438400" y="2514600"/>
            <a:ext cx="1600200" cy="7620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1285" name="Rectangle 80"/>
          <p:cNvSpPr>
            <a:spLocks noChangeArrowheads="1"/>
          </p:cNvSpPr>
          <p:nvPr/>
        </p:nvSpPr>
        <p:spPr bwMode="auto">
          <a:xfrm>
            <a:off x="3124200" y="28194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700" b="1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+</a:t>
            </a:r>
          </a:p>
        </p:txBody>
      </p:sp>
      <p:grpSp>
        <p:nvGrpSpPr>
          <p:cNvPr id="11286" name="Group 71"/>
          <p:cNvGrpSpPr>
            <a:grpSpLocks/>
          </p:cNvGrpSpPr>
          <p:nvPr/>
        </p:nvGrpSpPr>
        <p:grpSpPr bwMode="auto">
          <a:xfrm>
            <a:off x="228600" y="685800"/>
            <a:ext cx="2362200" cy="1905000"/>
            <a:chOff x="3243" y="2641"/>
            <a:chExt cx="917" cy="686"/>
          </a:xfrm>
        </p:grpSpPr>
        <p:sp>
          <p:nvSpPr>
            <p:cNvPr id="11317" name="Rectangle 72"/>
            <p:cNvSpPr>
              <a:spLocks noChangeArrowheads="1"/>
            </p:cNvSpPr>
            <p:nvPr/>
          </p:nvSpPr>
          <p:spPr bwMode="auto">
            <a:xfrm>
              <a:off x="3243" y="2697"/>
              <a:ext cx="917" cy="5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Insuficiente conocimiento de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prácticas preventivas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( lavado de manos,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consumo de agua y alimentos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 libre de metales, limpieza de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la vivienda) para evitar los</a:t>
              </a:r>
              <a:r>
                <a:rPr lang="es-PE" altLang="es-PE" sz="1100"/>
                <a:t> </a:t>
              </a: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riesgos para la salud por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>
                  <a:solidFill>
                    <a:srgbClr val="800000"/>
                  </a:solidFill>
                  <a:latin typeface="Comic Sans MS" panose="030F0702030302020204" pitchFamily="66" charset="0"/>
                </a:rPr>
                <a:t>la exposición a MP, M y OSQ</a:t>
              </a:r>
              <a:endParaRPr lang="es-PE" altLang="es-PE" sz="1200" b="1">
                <a:solidFill>
                  <a:srgbClr val="800000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Población Expuesta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>
                  <a:latin typeface="Comic Sans MS" panose="030F0702030302020204" pitchFamily="66" charset="0"/>
                </a:rPr>
                <a:t>(todas las etapas de vida)</a:t>
              </a:r>
            </a:p>
          </p:txBody>
        </p:sp>
        <p:grpSp>
          <p:nvGrpSpPr>
            <p:cNvPr id="11318" name="Group 73"/>
            <p:cNvGrpSpPr>
              <a:grpSpLocks/>
            </p:cNvGrpSpPr>
            <p:nvPr/>
          </p:nvGrpSpPr>
          <p:grpSpPr bwMode="auto">
            <a:xfrm>
              <a:off x="3844" y="2641"/>
              <a:ext cx="271" cy="83"/>
              <a:chOff x="4842" y="1032"/>
              <a:chExt cx="271" cy="83"/>
            </a:xfrm>
          </p:grpSpPr>
          <p:sp>
            <p:nvSpPr>
              <p:cNvPr id="11322" name="Rectangle 74"/>
              <p:cNvSpPr>
                <a:spLocks noChangeArrowheads="1"/>
              </p:cNvSpPr>
              <p:nvPr/>
            </p:nvSpPr>
            <p:spPr bwMode="auto">
              <a:xfrm>
                <a:off x="5040" y="1032"/>
                <a:ext cx="73" cy="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23" name="Text Box 75"/>
              <p:cNvSpPr txBox="1">
                <a:spLocks noChangeArrowheads="1"/>
              </p:cNvSpPr>
              <p:nvPr/>
            </p:nvSpPr>
            <p:spPr bwMode="auto">
              <a:xfrm>
                <a:off x="4842" y="1032"/>
                <a:ext cx="159" cy="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19" name="Group 76"/>
            <p:cNvGrpSpPr>
              <a:grpSpLocks/>
            </p:cNvGrpSpPr>
            <p:nvPr/>
          </p:nvGrpSpPr>
          <p:grpSpPr bwMode="auto">
            <a:xfrm>
              <a:off x="3775" y="3270"/>
              <a:ext cx="326" cy="57"/>
              <a:chOff x="4725" y="3157"/>
              <a:chExt cx="326" cy="57"/>
            </a:xfrm>
          </p:grpSpPr>
          <p:sp>
            <p:nvSpPr>
              <p:cNvPr id="11320" name="Rectangle 77"/>
              <p:cNvSpPr>
                <a:spLocks noChangeArrowheads="1"/>
              </p:cNvSpPr>
              <p:nvPr/>
            </p:nvSpPr>
            <p:spPr bwMode="auto">
              <a:xfrm>
                <a:off x="4992" y="3157"/>
                <a:ext cx="59" cy="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21" name="Text Box 78"/>
              <p:cNvSpPr txBox="1">
                <a:spLocks noChangeArrowheads="1"/>
              </p:cNvSpPr>
              <p:nvPr/>
            </p:nvSpPr>
            <p:spPr bwMode="auto">
              <a:xfrm>
                <a:off x="4725" y="3157"/>
                <a:ext cx="28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87" name="Rectangle 99"/>
          <p:cNvSpPr>
            <a:spLocks noChangeArrowheads="1"/>
          </p:cNvSpPr>
          <p:nvPr/>
        </p:nvSpPr>
        <p:spPr bwMode="auto">
          <a:xfrm>
            <a:off x="4191000" y="1143000"/>
            <a:ext cx="1828800" cy="22098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grpSp>
        <p:nvGrpSpPr>
          <p:cNvPr id="11288" name="Group 60"/>
          <p:cNvGrpSpPr>
            <a:grpSpLocks/>
          </p:cNvGrpSpPr>
          <p:nvPr/>
        </p:nvGrpSpPr>
        <p:grpSpPr bwMode="auto">
          <a:xfrm>
            <a:off x="4267200" y="1198563"/>
            <a:ext cx="1676400" cy="2185987"/>
            <a:chOff x="3243" y="2658"/>
            <a:chExt cx="885" cy="601"/>
          </a:xfrm>
        </p:grpSpPr>
        <p:sp>
          <p:nvSpPr>
            <p:cNvPr id="3" name="Rectangle 61"/>
            <p:cNvSpPr>
              <a:spLocks noChangeArrowheads="1"/>
            </p:cNvSpPr>
            <p:nvPr/>
          </p:nvSpPr>
          <p:spPr bwMode="auto">
            <a:xfrm>
              <a:off x="3243" y="2720"/>
              <a:ext cx="885" cy="44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Exposición por 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Metales Pesados 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Metaloide 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y Otras SQ </a:t>
              </a:r>
            </a:p>
            <a:p>
              <a:pPr algn="ctr" eaLnBrk="1" hangingPunct="1">
                <a:defRPr/>
              </a:pPr>
              <a:r>
                <a:rPr lang="es-ES_tradnl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(Pb, As, Cd, Hg)</a:t>
              </a:r>
            </a:p>
            <a:p>
              <a:pPr algn="ctr" eaLnBrk="1" hangingPunct="1">
                <a:defRPr/>
              </a:pPr>
              <a:r>
                <a:rPr lang="es-PE" sz="1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Población expuesta</a:t>
              </a:r>
            </a:p>
            <a:p>
              <a:pPr algn="ctr" eaLnBrk="1" hangingPunct="1">
                <a:defRPr/>
              </a:pPr>
              <a:r>
                <a:rPr lang="es-PE" sz="1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(Todas las etapas de vida) </a:t>
              </a:r>
            </a:p>
            <a:p>
              <a:pPr algn="ctr" eaLnBrk="1" hangingPunct="1">
                <a:defRPr/>
              </a:pPr>
              <a:endParaRPr lang="es-PE" sz="9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grpSp>
          <p:nvGrpSpPr>
            <p:cNvPr id="11311" name="Group 62"/>
            <p:cNvGrpSpPr>
              <a:grpSpLocks/>
            </p:cNvGrpSpPr>
            <p:nvPr/>
          </p:nvGrpSpPr>
          <p:grpSpPr bwMode="auto">
            <a:xfrm>
              <a:off x="3766" y="2658"/>
              <a:ext cx="362" cy="67"/>
              <a:chOff x="4764" y="1049"/>
              <a:chExt cx="362" cy="67"/>
            </a:xfrm>
          </p:grpSpPr>
          <p:sp>
            <p:nvSpPr>
              <p:cNvPr id="11315" name="Rectangle 63"/>
              <p:cNvSpPr>
                <a:spLocks noChangeArrowheads="1"/>
              </p:cNvSpPr>
              <p:nvPr/>
            </p:nvSpPr>
            <p:spPr bwMode="auto">
              <a:xfrm>
                <a:off x="5005" y="1049"/>
                <a:ext cx="121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16" name="Text Box 64"/>
              <p:cNvSpPr txBox="1">
                <a:spLocks noChangeArrowheads="1"/>
              </p:cNvSpPr>
              <p:nvPr/>
            </p:nvSpPr>
            <p:spPr bwMode="auto">
              <a:xfrm>
                <a:off x="4764" y="1055"/>
                <a:ext cx="202" cy="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12" name="Group 65"/>
            <p:cNvGrpSpPr>
              <a:grpSpLocks/>
            </p:cNvGrpSpPr>
            <p:nvPr/>
          </p:nvGrpSpPr>
          <p:grpSpPr bwMode="auto">
            <a:xfrm>
              <a:off x="3726" y="3204"/>
              <a:ext cx="401" cy="55"/>
              <a:chOff x="4676" y="3091"/>
              <a:chExt cx="401" cy="55"/>
            </a:xfrm>
          </p:grpSpPr>
          <p:sp>
            <p:nvSpPr>
              <p:cNvPr id="11313" name="Rectangle 66"/>
              <p:cNvSpPr>
                <a:spLocks noChangeArrowheads="1"/>
              </p:cNvSpPr>
              <p:nvPr/>
            </p:nvSpPr>
            <p:spPr bwMode="auto">
              <a:xfrm>
                <a:off x="4957" y="3091"/>
                <a:ext cx="120" cy="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14" name="Text Box 67"/>
              <p:cNvSpPr txBox="1">
                <a:spLocks noChangeArrowheads="1"/>
              </p:cNvSpPr>
              <p:nvPr/>
            </p:nvSpPr>
            <p:spPr bwMode="auto">
              <a:xfrm>
                <a:off x="4676" y="3091"/>
                <a:ext cx="36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89" name="Rectangle 108"/>
          <p:cNvSpPr>
            <a:spLocks noChangeArrowheads="1"/>
          </p:cNvSpPr>
          <p:nvPr/>
        </p:nvSpPr>
        <p:spPr bwMode="auto">
          <a:xfrm>
            <a:off x="4191000" y="3810000"/>
            <a:ext cx="1828800" cy="25908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PE" altLang="es-PE" sz="1800"/>
          </a:p>
        </p:txBody>
      </p:sp>
      <p:grpSp>
        <p:nvGrpSpPr>
          <p:cNvPr id="11290" name="Group 60"/>
          <p:cNvGrpSpPr>
            <a:grpSpLocks/>
          </p:cNvGrpSpPr>
          <p:nvPr/>
        </p:nvGrpSpPr>
        <p:grpSpPr bwMode="auto">
          <a:xfrm>
            <a:off x="4267200" y="3886200"/>
            <a:ext cx="1676400" cy="2438400"/>
            <a:chOff x="3243" y="2620"/>
            <a:chExt cx="885" cy="672"/>
          </a:xfrm>
        </p:grpSpPr>
        <p:sp>
          <p:nvSpPr>
            <p:cNvPr id="327741" name="Rectangle 61"/>
            <p:cNvSpPr>
              <a:spLocks noChangeArrowheads="1"/>
            </p:cNvSpPr>
            <p:nvPr/>
          </p:nvSpPr>
          <p:spPr bwMode="auto">
            <a:xfrm>
              <a:off x="3243" y="2683"/>
              <a:ext cx="885" cy="54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P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Intoxicación </a:t>
              </a:r>
            </a:p>
            <a:p>
              <a:pPr algn="ctr" eaLnBrk="1" hangingPunct="1">
                <a:defRPr/>
              </a:pPr>
              <a:r>
                <a:rPr lang="es-P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Aguda – Crónica 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es-P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por </a:t>
              </a:r>
            </a:p>
            <a:p>
              <a:pPr algn="ctr" eaLnBrk="1" hangingPunct="1">
                <a:defRPr/>
              </a:pPr>
              <a:r>
                <a:rPr lang="es-PE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</a:t>
              </a: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etales Pesados,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Metaloide 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y Otras SQ</a:t>
              </a:r>
            </a:p>
            <a:p>
              <a:pPr algn="ctr" eaLnBrk="1" hangingPunct="1">
                <a:defRPr/>
              </a:pPr>
              <a:r>
                <a:rPr lang="es-ES_tradnl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(</a:t>
              </a:r>
              <a:r>
                <a:rPr lang="es-ES_tradnl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Pb, As, Cd, Hg)</a:t>
              </a:r>
            </a:p>
            <a:p>
              <a:pPr algn="ctr" eaLnBrk="1" hangingPunct="1">
                <a:defRPr/>
              </a:pPr>
              <a:r>
                <a:rPr lang="es-PE" sz="1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</a:t>
              </a:r>
              <a:r>
                <a:rPr lang="es-PE" sz="1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Población expuesta</a:t>
              </a:r>
            </a:p>
            <a:p>
              <a:pPr algn="ctr" eaLnBrk="1" hangingPunct="1">
                <a:defRPr/>
              </a:pPr>
              <a:r>
                <a:rPr lang="es-PE" sz="1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(Todas las etapas de vida) </a:t>
              </a:r>
            </a:p>
            <a:p>
              <a:pPr algn="ctr" eaLnBrk="1" hangingPunct="1">
                <a:defRPr/>
              </a:pPr>
              <a:endParaRPr lang="es-PE" sz="1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grpSp>
          <p:nvGrpSpPr>
            <p:cNvPr id="11304" name="Group 62"/>
            <p:cNvGrpSpPr>
              <a:grpSpLocks/>
            </p:cNvGrpSpPr>
            <p:nvPr/>
          </p:nvGrpSpPr>
          <p:grpSpPr bwMode="auto">
            <a:xfrm>
              <a:off x="3846" y="2620"/>
              <a:ext cx="281" cy="55"/>
              <a:chOff x="4844" y="1011"/>
              <a:chExt cx="281" cy="55"/>
            </a:xfrm>
          </p:grpSpPr>
          <p:sp>
            <p:nvSpPr>
              <p:cNvPr id="11308" name="Rectangle 63"/>
              <p:cNvSpPr>
                <a:spLocks noChangeArrowheads="1"/>
              </p:cNvSpPr>
              <p:nvPr/>
            </p:nvSpPr>
            <p:spPr bwMode="auto">
              <a:xfrm>
                <a:off x="5005" y="1011"/>
                <a:ext cx="120" cy="4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09" name="Text Box 64"/>
              <p:cNvSpPr txBox="1">
                <a:spLocks noChangeArrowheads="1"/>
              </p:cNvSpPr>
              <p:nvPr/>
            </p:nvSpPr>
            <p:spPr bwMode="auto">
              <a:xfrm>
                <a:off x="4844" y="1011"/>
                <a:ext cx="202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305" name="Group 65"/>
            <p:cNvGrpSpPr>
              <a:grpSpLocks/>
            </p:cNvGrpSpPr>
            <p:nvPr/>
          </p:nvGrpSpPr>
          <p:grpSpPr bwMode="auto">
            <a:xfrm>
              <a:off x="3726" y="3237"/>
              <a:ext cx="402" cy="55"/>
              <a:chOff x="4676" y="3124"/>
              <a:chExt cx="402" cy="55"/>
            </a:xfrm>
          </p:grpSpPr>
          <p:sp>
            <p:nvSpPr>
              <p:cNvPr id="11306" name="Rectangle 66"/>
              <p:cNvSpPr>
                <a:spLocks noChangeArrowheads="1"/>
              </p:cNvSpPr>
              <p:nvPr/>
            </p:nvSpPr>
            <p:spPr bwMode="auto">
              <a:xfrm>
                <a:off x="4957" y="3137"/>
                <a:ext cx="121" cy="4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07" name="Text Box 67"/>
              <p:cNvSpPr txBox="1">
                <a:spLocks noChangeArrowheads="1"/>
              </p:cNvSpPr>
              <p:nvPr/>
            </p:nvSpPr>
            <p:spPr bwMode="auto">
              <a:xfrm>
                <a:off x="4676" y="3124"/>
                <a:ext cx="349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 b="1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 b="1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91" name="Line 21">
            <a:hlinkClick r:id="rId3" action="ppaction://hlinksldjump"/>
          </p:cNvPr>
          <p:cNvSpPr>
            <a:spLocks noChangeShapeType="1"/>
          </p:cNvSpPr>
          <p:nvPr/>
        </p:nvSpPr>
        <p:spPr bwMode="auto">
          <a:xfrm>
            <a:off x="5105400" y="3276600"/>
            <a:ext cx="0" cy="609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grpSp>
        <p:nvGrpSpPr>
          <p:cNvPr id="11292" name="Group 25"/>
          <p:cNvGrpSpPr>
            <a:grpSpLocks/>
          </p:cNvGrpSpPr>
          <p:nvPr/>
        </p:nvGrpSpPr>
        <p:grpSpPr bwMode="auto">
          <a:xfrm>
            <a:off x="304800" y="5171769"/>
            <a:ext cx="2298565" cy="1543355"/>
            <a:chOff x="3227" y="2593"/>
            <a:chExt cx="1042" cy="785"/>
          </a:xfrm>
        </p:grpSpPr>
        <p:sp>
          <p:nvSpPr>
            <p:cNvPr id="11296" name="Rectangle 26"/>
            <p:cNvSpPr>
              <a:spLocks noChangeArrowheads="1"/>
            </p:cNvSpPr>
            <p:nvPr/>
          </p:nvSpPr>
          <p:spPr bwMode="auto">
            <a:xfrm>
              <a:off x="3227" y="2593"/>
              <a:ext cx="1042" cy="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Productos contaminantes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usados en la minería artesanal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(</a:t>
              </a:r>
              <a:r>
                <a:rPr lang="es-PE" altLang="es-PE" sz="1100" b="1" dirty="0" err="1">
                  <a:solidFill>
                    <a:srgbClr val="800000"/>
                  </a:solidFill>
                  <a:latin typeface="Comic Sans MS" panose="030F0702030302020204" pitchFamily="66" charset="0"/>
                </a:rPr>
                <a:t>Hg,Cn</a:t>
              </a: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, etc.) y falta de adherencia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a conductas de higiene y seguridad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Laboral (uso de EPP, ropa exclusiva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para laborar y ducharse al termino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100" b="1" dirty="0">
                  <a:solidFill>
                    <a:srgbClr val="800000"/>
                  </a:solidFill>
                  <a:latin typeface="Comic Sans MS" panose="030F0702030302020204" pitchFamily="66" charset="0"/>
                </a:rPr>
                <a:t>de la jornada) </a:t>
              </a:r>
              <a:endParaRPr lang="es-PE" altLang="es-PE" sz="1000" b="1" dirty="0">
                <a:latin typeface="Comic Sans MS" panose="030F0702030302020204" pitchFamily="66" charset="0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 dirty="0">
                  <a:latin typeface="Comic Sans MS" panose="030F0702030302020204" pitchFamily="66" charset="0"/>
                </a:rPr>
                <a:t>PEA formal, artesanal 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s-PE" altLang="es-PE" sz="1000" b="1" dirty="0">
                  <a:latin typeface="Comic Sans MS" panose="030F0702030302020204" pitchFamily="66" charset="0"/>
                </a:rPr>
                <a:t>y Población vulnerable</a:t>
              </a:r>
              <a:endParaRPr lang="es-PE" altLang="es-PE" sz="600" b="1" dirty="0">
                <a:latin typeface="Comic Sans MS" panose="030F0702030302020204" pitchFamily="66" charset="0"/>
              </a:endParaRPr>
            </a:p>
          </p:txBody>
        </p:sp>
        <p:grpSp>
          <p:nvGrpSpPr>
            <p:cNvPr id="11297" name="Group 27"/>
            <p:cNvGrpSpPr>
              <a:grpSpLocks/>
            </p:cNvGrpSpPr>
            <p:nvPr/>
          </p:nvGrpSpPr>
          <p:grpSpPr bwMode="auto">
            <a:xfrm>
              <a:off x="3951" y="2598"/>
              <a:ext cx="289" cy="102"/>
              <a:chOff x="4949" y="989"/>
              <a:chExt cx="289" cy="102"/>
            </a:xfrm>
          </p:grpSpPr>
          <p:sp>
            <p:nvSpPr>
              <p:cNvPr id="11301" name="Rectangle 28"/>
              <p:cNvSpPr>
                <a:spLocks noChangeArrowheads="1"/>
              </p:cNvSpPr>
              <p:nvPr/>
            </p:nvSpPr>
            <p:spPr bwMode="auto">
              <a:xfrm>
                <a:off x="5157" y="989"/>
                <a:ext cx="81" cy="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√</a:t>
                </a:r>
              </a:p>
            </p:txBody>
          </p:sp>
          <p:sp>
            <p:nvSpPr>
              <p:cNvPr id="11302" name="Text Box 29"/>
              <p:cNvSpPr txBox="1">
                <a:spLocks noChangeArrowheads="1"/>
              </p:cNvSpPr>
              <p:nvPr/>
            </p:nvSpPr>
            <p:spPr bwMode="auto">
              <a:xfrm>
                <a:off x="4949" y="989"/>
                <a:ext cx="19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QUE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98" name="Group 30"/>
            <p:cNvGrpSpPr>
              <a:grpSpLocks/>
            </p:cNvGrpSpPr>
            <p:nvPr/>
          </p:nvGrpSpPr>
          <p:grpSpPr bwMode="auto">
            <a:xfrm>
              <a:off x="3886" y="3265"/>
              <a:ext cx="308" cy="113"/>
              <a:chOff x="4836" y="3152"/>
              <a:chExt cx="308" cy="113"/>
            </a:xfrm>
          </p:grpSpPr>
          <p:sp>
            <p:nvSpPr>
              <p:cNvPr id="11299" name="Rectangle 31"/>
              <p:cNvSpPr>
                <a:spLocks noChangeArrowheads="1"/>
              </p:cNvSpPr>
              <p:nvPr/>
            </p:nvSpPr>
            <p:spPr bwMode="auto">
              <a:xfrm>
                <a:off x="5084" y="3174"/>
                <a:ext cx="60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800">
                    <a:solidFill>
                      <a:schemeClr val="bg2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1300" name="Text Box 32"/>
              <p:cNvSpPr txBox="1">
                <a:spLocks noChangeArrowheads="1"/>
              </p:cNvSpPr>
              <p:nvPr/>
            </p:nvSpPr>
            <p:spPr bwMode="auto">
              <a:xfrm>
                <a:off x="4836" y="3152"/>
                <a:ext cx="308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s-PE" sz="700">
                    <a:solidFill>
                      <a:schemeClr val="bg2"/>
                    </a:solidFill>
                    <a:latin typeface="Comic Sans MS" panose="030F0702030302020204" pitchFamily="66" charset="0"/>
                  </a:rPr>
                  <a:t>QUIENES</a:t>
                </a:r>
                <a:endParaRPr lang="es-ES" altLang="es-PE" sz="700">
                  <a:solidFill>
                    <a:schemeClr val="bg2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11293" name="Line 69"/>
          <p:cNvSpPr>
            <a:spLocks noChangeShapeType="1"/>
          </p:cNvSpPr>
          <p:nvPr/>
        </p:nvSpPr>
        <p:spPr bwMode="auto">
          <a:xfrm flipV="1">
            <a:off x="2514600" y="4114800"/>
            <a:ext cx="1447800" cy="1524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1294" name="Rectangle 59"/>
          <p:cNvSpPr>
            <a:spLocks noChangeArrowheads="1"/>
          </p:cNvSpPr>
          <p:nvPr/>
        </p:nvSpPr>
        <p:spPr bwMode="auto">
          <a:xfrm>
            <a:off x="3276600" y="55626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700" b="1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+</a:t>
            </a:r>
          </a:p>
        </p:txBody>
      </p:sp>
      <p:sp>
        <p:nvSpPr>
          <p:cNvPr id="11295" name="Rectangle 59"/>
          <p:cNvSpPr>
            <a:spLocks noChangeArrowheads="1"/>
          </p:cNvSpPr>
          <p:nvPr/>
        </p:nvSpPr>
        <p:spPr bwMode="auto">
          <a:xfrm>
            <a:off x="3124200" y="4191000"/>
            <a:ext cx="2286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700" b="1">
                <a:solidFill>
                  <a:schemeClr val="bg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 +</a:t>
            </a:r>
          </a:p>
        </p:txBody>
      </p:sp>
    </p:spTree>
    <p:extLst>
      <p:ext uri="{BB962C8B-B14F-4D97-AF65-F5344CB8AC3E}">
        <p14:creationId xmlns:p14="http://schemas.microsoft.com/office/powerpoint/2010/main" val="35487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609600" y="28956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rgbClr val="003300"/>
                </a:solidFill>
              </a:rPr>
              <a:t>Diseño</a:t>
            </a:r>
            <a:endParaRPr lang="es-ES" altLang="es-PE" sz="2400">
              <a:solidFill>
                <a:srgbClr val="003300"/>
              </a:solidFill>
            </a:endParaRPr>
          </a:p>
        </p:txBody>
      </p:sp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228600" y="1905000"/>
            <a:ext cx="609600" cy="533400"/>
          </a:xfrm>
          <a:prstGeom prst="ellipse">
            <a:avLst/>
          </a:prstGeom>
          <a:solidFill>
            <a:srgbClr val="CCFF66"/>
          </a:solidFill>
          <a:ln w="9525" algn="ctr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PE" sz="2400">
                <a:solidFill>
                  <a:srgbClr val="003300"/>
                </a:solidFill>
                <a:latin typeface="Impact" panose="020B0806030902050204" pitchFamily="34" charset="0"/>
              </a:rPr>
              <a:t>2</a:t>
            </a:r>
            <a:endParaRPr lang="es-ES" altLang="es-PE" sz="2400">
              <a:solidFill>
                <a:srgbClr val="003300"/>
              </a:solidFill>
              <a:latin typeface="Impact" panose="020B0806030902050204" pitchFamily="34" charset="0"/>
            </a:endParaRPr>
          </a:p>
        </p:txBody>
      </p:sp>
      <p:sp>
        <p:nvSpPr>
          <p:cNvPr id="29700" name="AutoShape 9"/>
          <p:cNvSpPr>
            <a:spLocks noChangeArrowheads="1"/>
          </p:cNvSpPr>
          <p:nvPr/>
        </p:nvSpPr>
        <p:spPr bwMode="auto">
          <a:xfrm>
            <a:off x="3162300" y="28956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FF66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Modelo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Lógico: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Resultados</a:t>
            </a:r>
          </a:p>
        </p:txBody>
      </p:sp>
      <p:sp>
        <p:nvSpPr>
          <p:cNvPr id="29701" name="AutoShape 10"/>
          <p:cNvSpPr>
            <a:spLocks noChangeArrowheads="1"/>
          </p:cNvSpPr>
          <p:nvPr/>
        </p:nvSpPr>
        <p:spPr bwMode="auto">
          <a:xfrm>
            <a:off x="4991100" y="28956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FF66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Modelo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Lógico: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Productos</a:t>
            </a:r>
          </a:p>
        </p:txBody>
      </p:sp>
      <p:sp>
        <p:nvSpPr>
          <p:cNvPr id="29702" name="AutoShape 11"/>
          <p:cNvSpPr>
            <a:spLocks noChangeArrowheads="1"/>
          </p:cNvSpPr>
          <p:nvPr/>
        </p:nvSpPr>
        <p:spPr bwMode="auto">
          <a:xfrm>
            <a:off x="6819900" y="2895600"/>
            <a:ext cx="1905000" cy="1295400"/>
          </a:xfrm>
          <a:prstGeom prst="chevron">
            <a:avLst>
              <a:gd name="adj" fmla="val 14590"/>
            </a:avLst>
          </a:prstGeom>
          <a:solidFill>
            <a:srgbClr val="CCFF66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Modelo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Lógico: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>
                <a:solidFill>
                  <a:srgbClr val="003300"/>
                </a:solidFill>
                <a:latin typeface="Comic Sans MS" panose="030F0702030302020204" pitchFamily="66" charset="0"/>
              </a:rPr>
              <a:t>Conectar P-&gt;R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66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PE" altLang="es-PE" sz="1800" b="1">
                <a:solidFill>
                  <a:srgbClr val="660066"/>
                </a:solidFill>
                <a:latin typeface="Century Gothic" panose="020B0502020202020204" pitchFamily="34" charset="0"/>
              </a:rPr>
              <a:t>Nuevos Programas Estratégicos: Presupuesto por Resultados</a:t>
            </a:r>
          </a:p>
        </p:txBody>
      </p:sp>
    </p:spTree>
    <p:extLst>
      <p:ext uri="{BB962C8B-B14F-4D97-AF65-F5344CB8AC3E}">
        <p14:creationId xmlns:p14="http://schemas.microsoft.com/office/powerpoint/2010/main" val="35119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1000" y="0"/>
            <a:ext cx="8763000" cy="533400"/>
          </a:xfrm>
          <a:prstGeom prst="rect">
            <a:avLst/>
          </a:prstGeom>
          <a:solidFill>
            <a:srgbClr val="CCFF66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400">
                <a:solidFill>
                  <a:srgbClr val="003300"/>
                </a:solidFill>
              </a:rPr>
              <a:t>Diseño: </a:t>
            </a:r>
            <a:r>
              <a:rPr lang="es-ES" altLang="es-PE" sz="1800" b="1">
                <a:solidFill>
                  <a:srgbClr val="003300"/>
                </a:solidFill>
                <a:latin typeface="Comic Sans MS" panose="030F0702030302020204" pitchFamily="66" charset="0"/>
              </a:rPr>
              <a:t>Modelo Lógico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381000" cy="533400"/>
          </a:xfrm>
          <a:prstGeom prst="rect">
            <a:avLst/>
          </a:prstGeom>
          <a:solidFill>
            <a:srgbClr val="003300"/>
          </a:solidFill>
          <a:ln w="9525" algn="ctr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2400" b="1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28600" y="5189538"/>
            <a:ext cx="4032250" cy="1439862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 algn="ctr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781550" y="5189538"/>
            <a:ext cx="4032250" cy="1439862"/>
          </a:xfrm>
          <a:prstGeom prst="roundRect">
            <a:avLst>
              <a:gd name="adj" fmla="val 7435"/>
            </a:avLst>
          </a:prstGeom>
          <a:solidFill>
            <a:srgbClr val="CCFF99"/>
          </a:solidFill>
          <a:ln w="3175" algn="ctr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1625" y="5273675"/>
            <a:ext cx="1074738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Insumos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698625" y="5273675"/>
            <a:ext cx="1074738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Actividades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105150" y="5273675"/>
            <a:ext cx="1074738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Productos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724400" y="5273675"/>
            <a:ext cx="1176338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Resultados Inmediatos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172200" y="5273675"/>
            <a:ext cx="1147763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Resultados Intermedios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7627938" y="5273675"/>
            <a:ext cx="1074737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600" b="1">
                <a:solidFill>
                  <a:srgbClr val="990000"/>
                </a:solidFill>
                <a:latin typeface="Arial Narrow" panose="020B0606020202030204" pitchFamily="34" charset="0"/>
              </a:rPr>
              <a:t>Resultado Final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1381125" y="58150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2784475" y="58150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4267200" y="5815013"/>
            <a:ext cx="457200" cy="287337"/>
          </a:xfrm>
          <a:prstGeom prst="rightArrow">
            <a:avLst>
              <a:gd name="adj1" fmla="val 50278"/>
              <a:gd name="adj2" fmla="val 66033"/>
            </a:avLst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5883275" y="5791200"/>
            <a:ext cx="288925" cy="287338"/>
          </a:xfrm>
          <a:prstGeom prst="rightArrow">
            <a:avLst>
              <a:gd name="adj1" fmla="val 59120"/>
              <a:gd name="adj2" fmla="val 55802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7337425" y="58150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5429250" y="609600"/>
            <a:ext cx="278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/>
              <a:t>Modelo explicativo/causal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882650" y="533400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/>
              <a:t>Modelo prescriptivo</a:t>
            </a:r>
          </a:p>
        </p:txBody>
      </p:sp>
      <p:cxnSp>
        <p:nvCxnSpPr>
          <p:cNvPr id="31763" name="AutoShape 24"/>
          <p:cNvCxnSpPr>
            <a:cxnSpLocks noChangeShapeType="1"/>
            <a:stCxn id="31806" idx="3"/>
          </p:cNvCxnSpPr>
          <p:nvPr/>
        </p:nvCxnSpPr>
        <p:spPr bwMode="auto">
          <a:xfrm flipH="1">
            <a:off x="8115300" y="2628900"/>
            <a:ext cx="266700" cy="419100"/>
          </a:xfrm>
          <a:prstGeom prst="bentConnector4">
            <a:avLst>
              <a:gd name="adj1" fmla="val -85713"/>
              <a:gd name="adj2" fmla="val 8181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AutoShape 25"/>
          <p:cNvCxnSpPr>
            <a:cxnSpLocks noChangeShapeType="1"/>
          </p:cNvCxnSpPr>
          <p:nvPr/>
        </p:nvCxnSpPr>
        <p:spPr bwMode="auto">
          <a:xfrm>
            <a:off x="7162800" y="26289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5" name="AutoShape 26"/>
          <p:cNvCxnSpPr>
            <a:cxnSpLocks noChangeShapeType="1"/>
          </p:cNvCxnSpPr>
          <p:nvPr/>
        </p:nvCxnSpPr>
        <p:spPr bwMode="auto">
          <a:xfrm>
            <a:off x="7315200" y="33147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6" name="AutoShape 27"/>
          <p:cNvCxnSpPr>
            <a:cxnSpLocks noChangeShapeType="1"/>
            <a:stCxn id="31803" idx="3"/>
            <a:endCxn id="31806" idx="0"/>
          </p:cNvCxnSpPr>
          <p:nvPr/>
        </p:nvCxnSpPr>
        <p:spPr bwMode="auto">
          <a:xfrm>
            <a:off x="7315200" y="1752600"/>
            <a:ext cx="609600" cy="609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7" name="Rectangle 28"/>
          <p:cNvSpPr>
            <a:spLocks noChangeArrowheads="1"/>
          </p:cNvSpPr>
          <p:nvPr/>
        </p:nvSpPr>
        <p:spPr bwMode="auto">
          <a:xfrm>
            <a:off x="4800600" y="3048000"/>
            <a:ext cx="990600" cy="6096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Falta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 Implementaci</a:t>
            </a:r>
            <a:r>
              <a:rPr lang="es-ES" altLang="es-PE" sz="1000"/>
              <a:t>ó</a:t>
            </a:r>
            <a:r>
              <a:rPr lang="es-ES" altLang="es-PE" sz="1000">
                <a:latin typeface="Arial Narrow" panose="020B0606020202030204" pitchFamily="34" charset="0"/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 de Pol</a:t>
            </a:r>
            <a:r>
              <a:rPr lang="es-ES" altLang="es-PE" sz="1000"/>
              <a:t>í</a:t>
            </a:r>
            <a:r>
              <a:rPr lang="es-ES" altLang="es-PE" sz="1000">
                <a:latin typeface="Arial Narrow" panose="020B0606020202030204" pitchFamily="34" charset="0"/>
              </a:rPr>
              <a:t>ticas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P</a:t>
            </a:r>
            <a:r>
              <a:rPr lang="es-ES" altLang="es-PE" sz="1000"/>
              <a:t>ú</a:t>
            </a:r>
            <a:r>
              <a:rPr lang="es-ES" altLang="es-PE" sz="1000">
                <a:latin typeface="Arial Narrow" panose="020B0606020202030204" pitchFamily="34" charset="0"/>
              </a:rPr>
              <a:t>blicas saludables</a:t>
            </a:r>
          </a:p>
        </p:txBody>
      </p:sp>
      <p:cxnSp>
        <p:nvCxnSpPr>
          <p:cNvPr id="31768" name="AutoShape 29"/>
          <p:cNvCxnSpPr>
            <a:cxnSpLocks noChangeShapeType="1"/>
            <a:stCxn id="31767" idx="3"/>
          </p:cNvCxnSpPr>
          <p:nvPr/>
        </p:nvCxnSpPr>
        <p:spPr bwMode="auto">
          <a:xfrm>
            <a:off x="5791200" y="3352800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9" name="Rectangle 30"/>
          <p:cNvSpPr>
            <a:spLocks noChangeArrowheads="1"/>
          </p:cNvSpPr>
          <p:nvPr/>
        </p:nvSpPr>
        <p:spPr bwMode="auto">
          <a:xfrm>
            <a:off x="2286000" y="2743200"/>
            <a:ext cx="1295400" cy="990600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200">
                <a:latin typeface="Arial Narrow" panose="020B0606020202030204" pitchFamily="34" charset="0"/>
              </a:rPr>
              <a:t>Desconocimiento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200">
                <a:latin typeface="Arial Narrow" panose="020B0606020202030204" pitchFamily="34" charset="0"/>
              </a:rPr>
              <a:t>de la Poblaci</a:t>
            </a:r>
            <a:r>
              <a:rPr lang="es-ES" altLang="es-PE" sz="1200"/>
              <a:t>ó</a:t>
            </a:r>
            <a:r>
              <a:rPr lang="es-ES" altLang="es-PE" sz="1200">
                <a:latin typeface="Arial Narrow" panose="020B0606020202030204" pitchFamily="34" charset="0"/>
              </a:rPr>
              <a:t>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200">
                <a:latin typeface="Arial Narrow" panose="020B0606020202030204" pitchFamily="34" charset="0"/>
              </a:rPr>
              <a:t>sobre los Riesgos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200">
                <a:latin typeface="Arial Narrow" panose="020B0606020202030204" pitchFamily="34" charset="0"/>
              </a:rPr>
              <a:t>de la Exposici</a:t>
            </a:r>
            <a:r>
              <a:rPr lang="es-ES" altLang="es-PE" sz="1200"/>
              <a:t>ó</a:t>
            </a:r>
            <a:r>
              <a:rPr lang="es-ES" altLang="es-PE" sz="1200">
                <a:latin typeface="Arial Narrow" panose="020B0606020202030204" pitchFamily="34" charset="0"/>
              </a:rPr>
              <a:t>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200">
                <a:latin typeface="Arial Narrow" panose="020B0606020202030204" pitchFamily="34" charset="0"/>
              </a:rPr>
              <a:t>a MP,M y OQS</a:t>
            </a:r>
          </a:p>
        </p:txBody>
      </p:sp>
      <p:cxnSp>
        <p:nvCxnSpPr>
          <p:cNvPr id="31770" name="AutoShape 31"/>
          <p:cNvCxnSpPr>
            <a:cxnSpLocks noChangeShapeType="1"/>
            <a:stCxn id="31769" idx="3"/>
            <a:endCxn id="31767" idx="1"/>
          </p:cNvCxnSpPr>
          <p:nvPr/>
        </p:nvCxnSpPr>
        <p:spPr bwMode="auto">
          <a:xfrm>
            <a:off x="3581400" y="3238500"/>
            <a:ext cx="1219200" cy="1143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CC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1" name="Line 32"/>
          <p:cNvSpPr>
            <a:spLocks noChangeShapeType="1"/>
          </p:cNvSpPr>
          <p:nvPr/>
        </p:nvSpPr>
        <p:spPr bwMode="auto">
          <a:xfrm>
            <a:off x="8077200" y="3733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72" name="Line 33"/>
          <p:cNvSpPr>
            <a:spLocks noChangeShapeType="1"/>
          </p:cNvSpPr>
          <p:nvPr/>
        </p:nvSpPr>
        <p:spPr bwMode="auto">
          <a:xfrm>
            <a:off x="6858000" y="3697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73" name="Line 34"/>
          <p:cNvSpPr>
            <a:spLocks noChangeShapeType="1"/>
          </p:cNvSpPr>
          <p:nvPr/>
        </p:nvSpPr>
        <p:spPr bwMode="auto">
          <a:xfrm>
            <a:off x="5486400" y="3697288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74" name="Line 35"/>
          <p:cNvSpPr>
            <a:spLocks noChangeShapeType="1"/>
          </p:cNvSpPr>
          <p:nvPr/>
        </p:nvSpPr>
        <p:spPr bwMode="auto">
          <a:xfrm>
            <a:off x="7467600" y="3392488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75" name="Line 36"/>
          <p:cNvSpPr>
            <a:spLocks noChangeShapeType="1"/>
          </p:cNvSpPr>
          <p:nvPr/>
        </p:nvSpPr>
        <p:spPr bwMode="auto">
          <a:xfrm>
            <a:off x="6019800" y="3392488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76" name="Text Box 37"/>
          <p:cNvSpPr txBox="1">
            <a:spLocks noChangeArrowheads="1"/>
          </p:cNvSpPr>
          <p:nvPr/>
        </p:nvSpPr>
        <p:spPr bwMode="auto">
          <a:xfrm>
            <a:off x="4953000" y="3838575"/>
            <a:ext cx="10048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De causa</a:t>
            </a:r>
            <a:br>
              <a:rPr lang="es-ES" altLang="es-PE" sz="1600">
                <a:latin typeface="Arial Narrow" panose="020B0606020202030204" pitchFamily="34" charset="0"/>
              </a:rPr>
            </a:br>
            <a:r>
              <a:rPr lang="es-ES" altLang="es-PE" sz="1600">
                <a:latin typeface="Arial Narrow" panose="020B0606020202030204" pitchFamily="34" charset="0"/>
              </a:rPr>
              <a:t>a resultado</a:t>
            </a:r>
          </a:p>
        </p:txBody>
      </p:sp>
      <p:sp>
        <p:nvSpPr>
          <p:cNvPr id="31777" name="Text Box 38"/>
          <p:cNvSpPr txBox="1">
            <a:spLocks noChangeArrowheads="1"/>
          </p:cNvSpPr>
          <p:nvPr/>
        </p:nvSpPr>
        <p:spPr bwMode="auto">
          <a:xfrm>
            <a:off x="6386513" y="3810000"/>
            <a:ext cx="1004887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De causa</a:t>
            </a:r>
            <a:br>
              <a:rPr lang="es-ES" altLang="es-PE" sz="1600">
                <a:latin typeface="Arial Narrow" panose="020B0606020202030204" pitchFamily="34" charset="0"/>
              </a:rPr>
            </a:br>
            <a:r>
              <a:rPr lang="es-ES" altLang="es-PE" sz="1600">
                <a:latin typeface="Arial Narrow" panose="020B0606020202030204" pitchFamily="34" charset="0"/>
              </a:rPr>
              <a:t>a resultado</a:t>
            </a:r>
          </a:p>
        </p:txBody>
      </p:sp>
      <p:sp>
        <p:nvSpPr>
          <p:cNvPr id="31778" name="Text Box 39"/>
          <p:cNvSpPr txBox="1">
            <a:spLocks noChangeArrowheads="1"/>
          </p:cNvSpPr>
          <p:nvPr/>
        </p:nvSpPr>
        <p:spPr bwMode="auto">
          <a:xfrm>
            <a:off x="7620000" y="3810000"/>
            <a:ext cx="10048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De causa</a:t>
            </a:r>
            <a:br>
              <a:rPr lang="es-ES" altLang="es-PE" sz="1600">
                <a:latin typeface="Arial Narrow" panose="020B0606020202030204" pitchFamily="34" charset="0"/>
              </a:rPr>
            </a:br>
            <a:r>
              <a:rPr lang="es-ES" altLang="es-PE" sz="1600">
                <a:latin typeface="Arial Narrow" panose="020B0606020202030204" pitchFamily="34" charset="0"/>
              </a:rPr>
              <a:t>a resultado</a:t>
            </a:r>
          </a:p>
        </p:txBody>
      </p:sp>
      <p:sp>
        <p:nvSpPr>
          <p:cNvPr id="31779" name="Text Box 40"/>
          <p:cNvSpPr txBox="1">
            <a:spLocks noChangeArrowheads="1"/>
          </p:cNvSpPr>
          <p:nvPr/>
        </p:nvSpPr>
        <p:spPr bwMode="auto">
          <a:xfrm>
            <a:off x="5638800" y="4343400"/>
            <a:ext cx="9890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Evidencias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causalidad</a:t>
            </a:r>
          </a:p>
        </p:txBody>
      </p:sp>
      <p:sp>
        <p:nvSpPr>
          <p:cNvPr id="31780" name="Text Box 41"/>
          <p:cNvSpPr txBox="1">
            <a:spLocks noChangeArrowheads="1"/>
          </p:cNvSpPr>
          <p:nvPr/>
        </p:nvSpPr>
        <p:spPr bwMode="auto">
          <a:xfrm>
            <a:off x="6934200" y="4343400"/>
            <a:ext cx="9890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Evidencias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causalidad</a:t>
            </a:r>
          </a:p>
        </p:txBody>
      </p:sp>
      <p:sp>
        <p:nvSpPr>
          <p:cNvPr id="31781" name="Text Box 42"/>
          <p:cNvSpPr txBox="1">
            <a:spLocks noChangeArrowheads="1"/>
          </p:cNvSpPr>
          <p:nvPr/>
        </p:nvSpPr>
        <p:spPr bwMode="auto">
          <a:xfrm>
            <a:off x="457200" y="3124200"/>
            <a:ext cx="118268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Factor causal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vulnerable</a:t>
            </a:r>
          </a:p>
        </p:txBody>
      </p:sp>
      <p:sp>
        <p:nvSpPr>
          <p:cNvPr id="31782" name="AutoShape 43"/>
          <p:cNvSpPr>
            <a:spLocks noChangeArrowheads="1"/>
          </p:cNvSpPr>
          <p:nvPr/>
        </p:nvSpPr>
        <p:spPr bwMode="auto">
          <a:xfrm>
            <a:off x="1828800" y="3276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B2B2B2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cxnSp>
        <p:nvCxnSpPr>
          <p:cNvPr id="31783" name="AutoShape 45"/>
          <p:cNvCxnSpPr>
            <a:cxnSpLocks noChangeShapeType="1"/>
          </p:cNvCxnSpPr>
          <p:nvPr/>
        </p:nvCxnSpPr>
        <p:spPr bwMode="auto">
          <a:xfrm>
            <a:off x="5486400" y="26670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4" name="AutoShape 46"/>
          <p:cNvSpPr>
            <a:spLocks noChangeArrowheads="1"/>
          </p:cNvSpPr>
          <p:nvPr/>
        </p:nvSpPr>
        <p:spPr bwMode="auto">
          <a:xfrm>
            <a:off x="4267200" y="3048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cxnSp>
        <p:nvCxnSpPr>
          <p:cNvPr id="31785" name="AutoShape 48"/>
          <p:cNvCxnSpPr>
            <a:cxnSpLocks noChangeShapeType="1"/>
          </p:cNvCxnSpPr>
          <p:nvPr/>
        </p:nvCxnSpPr>
        <p:spPr bwMode="auto">
          <a:xfrm>
            <a:off x="5867400" y="1830388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6" name="AutoShape 49"/>
          <p:cNvSpPr>
            <a:spLocks noChangeArrowheads="1"/>
          </p:cNvSpPr>
          <p:nvPr/>
        </p:nvSpPr>
        <p:spPr bwMode="auto">
          <a:xfrm>
            <a:off x="5867400" y="2286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87" name="AutoShape 50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88" name="Text Box 51"/>
          <p:cNvSpPr txBox="1">
            <a:spLocks noChangeArrowheads="1"/>
          </p:cNvSpPr>
          <p:nvPr/>
        </p:nvSpPr>
        <p:spPr bwMode="auto">
          <a:xfrm>
            <a:off x="152400" y="928688"/>
            <a:ext cx="3581400" cy="366712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800" b="1">
                <a:solidFill>
                  <a:schemeClr val="bg1"/>
                </a:solidFill>
                <a:latin typeface="Agency FB" panose="020B0503020202020204" pitchFamily="34" charset="0"/>
              </a:rPr>
              <a:t>Intervenciones</a:t>
            </a:r>
          </a:p>
        </p:txBody>
      </p:sp>
      <p:sp>
        <p:nvSpPr>
          <p:cNvPr id="31789" name="Text Box 52"/>
          <p:cNvSpPr txBox="1">
            <a:spLocks noChangeArrowheads="1"/>
          </p:cNvSpPr>
          <p:nvPr/>
        </p:nvSpPr>
        <p:spPr bwMode="auto">
          <a:xfrm>
            <a:off x="152400" y="1374775"/>
            <a:ext cx="3524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PE" sz="1200" b="1">
                <a:solidFill>
                  <a:srgbClr val="000099"/>
                </a:solidFill>
                <a:latin typeface="Comic Sans MS" panose="030F0702030302020204" pitchFamily="66" charset="0"/>
              </a:rPr>
              <a:t>Sesiones educativas de lavado de manos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PE" sz="1200" b="1">
                <a:solidFill>
                  <a:srgbClr val="000099"/>
                </a:solidFill>
                <a:latin typeface="Comic Sans MS" panose="030F0702030302020204" pitchFamily="66" charset="0"/>
              </a:rPr>
              <a:t>Consejeria en lactancia materna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s-ES" altLang="es-PE" sz="1200" b="1">
                <a:solidFill>
                  <a:srgbClr val="000099"/>
                </a:solidFill>
                <a:latin typeface="Comic Sans MS" panose="030F0702030302020204" pitchFamily="66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2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1790" name="Freeform 53"/>
          <p:cNvSpPr>
            <a:spLocks/>
          </p:cNvSpPr>
          <p:nvPr/>
        </p:nvSpPr>
        <p:spPr bwMode="auto">
          <a:xfrm>
            <a:off x="152400" y="1295400"/>
            <a:ext cx="3581400" cy="914400"/>
          </a:xfrm>
          <a:custGeom>
            <a:avLst/>
            <a:gdLst>
              <a:gd name="T0" fmla="*/ 0 w 2256"/>
              <a:gd name="T1" fmla="*/ 0 h 576"/>
              <a:gd name="T2" fmla="*/ 2147483646 w 2256"/>
              <a:gd name="T3" fmla="*/ 0 h 576"/>
              <a:gd name="T4" fmla="*/ 2147483646 w 2256"/>
              <a:gd name="T5" fmla="*/ 2147483646 h 576"/>
              <a:gd name="T6" fmla="*/ 2147483646 w 2256"/>
              <a:gd name="T7" fmla="*/ 2147483646 h 576"/>
              <a:gd name="T8" fmla="*/ 2147483646 w 2256"/>
              <a:gd name="T9" fmla="*/ 2147483646 h 576"/>
              <a:gd name="T10" fmla="*/ 2147483646 w 2256"/>
              <a:gd name="T11" fmla="*/ 2147483646 h 576"/>
              <a:gd name="T12" fmla="*/ 2147483646 w 2256"/>
              <a:gd name="T13" fmla="*/ 2147483646 h 576"/>
              <a:gd name="T14" fmla="*/ 2147483646 w 2256"/>
              <a:gd name="T15" fmla="*/ 2147483646 h 576"/>
              <a:gd name="T16" fmla="*/ 2147483646 w 2256"/>
              <a:gd name="T17" fmla="*/ 2147483646 h 576"/>
              <a:gd name="T18" fmla="*/ 2147483646 w 2256"/>
              <a:gd name="T19" fmla="*/ 2147483646 h 576"/>
              <a:gd name="T20" fmla="*/ 2147483646 w 2256"/>
              <a:gd name="T21" fmla="*/ 2147483646 h 576"/>
              <a:gd name="T22" fmla="*/ 2147483646 w 2256"/>
              <a:gd name="T23" fmla="*/ 2147483646 h 576"/>
              <a:gd name="T24" fmla="*/ 2147483646 w 2256"/>
              <a:gd name="T25" fmla="*/ 2147483646 h 576"/>
              <a:gd name="T26" fmla="*/ 0 w 2256"/>
              <a:gd name="T27" fmla="*/ 2147483646 h 576"/>
              <a:gd name="T28" fmla="*/ 0 w 2256"/>
              <a:gd name="T29" fmla="*/ 0 h 5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6"/>
              <a:gd name="T46" fmla="*/ 0 h 576"/>
              <a:gd name="T47" fmla="*/ 2256 w 2256"/>
              <a:gd name="T48" fmla="*/ 576 h 5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6" h="576">
                <a:moveTo>
                  <a:pt x="0" y="0"/>
                </a:moveTo>
                <a:lnTo>
                  <a:pt x="2256" y="0"/>
                </a:lnTo>
                <a:lnTo>
                  <a:pt x="2256" y="432"/>
                </a:lnTo>
                <a:lnTo>
                  <a:pt x="1968" y="384"/>
                </a:lnTo>
                <a:lnTo>
                  <a:pt x="1776" y="480"/>
                </a:lnTo>
                <a:lnTo>
                  <a:pt x="1392" y="384"/>
                </a:lnTo>
                <a:lnTo>
                  <a:pt x="1344" y="528"/>
                </a:lnTo>
                <a:lnTo>
                  <a:pt x="912" y="432"/>
                </a:lnTo>
                <a:lnTo>
                  <a:pt x="672" y="480"/>
                </a:lnTo>
                <a:lnTo>
                  <a:pt x="576" y="432"/>
                </a:lnTo>
                <a:lnTo>
                  <a:pt x="432" y="576"/>
                </a:lnTo>
                <a:lnTo>
                  <a:pt x="240" y="480"/>
                </a:lnTo>
                <a:lnTo>
                  <a:pt x="96" y="576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cxnSp>
        <p:nvCxnSpPr>
          <p:cNvPr id="31791" name="AutoShape 54"/>
          <p:cNvCxnSpPr>
            <a:cxnSpLocks noChangeShapeType="1"/>
            <a:stCxn id="31790" idx="2"/>
            <a:endCxn id="31784" idx="0"/>
          </p:cNvCxnSpPr>
          <p:nvPr/>
        </p:nvCxnSpPr>
        <p:spPr bwMode="auto">
          <a:xfrm>
            <a:off x="3743325" y="1981200"/>
            <a:ext cx="638175" cy="1066800"/>
          </a:xfrm>
          <a:prstGeom prst="curvedConnector2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2" name="AutoShape 55"/>
          <p:cNvCxnSpPr>
            <a:cxnSpLocks noChangeShapeType="1"/>
            <a:stCxn id="31790" idx="2"/>
            <a:endCxn id="31786" idx="0"/>
          </p:cNvCxnSpPr>
          <p:nvPr/>
        </p:nvCxnSpPr>
        <p:spPr bwMode="auto">
          <a:xfrm>
            <a:off x="3743325" y="1981200"/>
            <a:ext cx="2238375" cy="304800"/>
          </a:xfrm>
          <a:prstGeom prst="curvedConnector2">
            <a:avLst/>
          </a:prstGeom>
          <a:noFill/>
          <a:ln w="9525">
            <a:solidFill>
              <a:srgbClr val="80008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93" name="AutoShape 56"/>
          <p:cNvCxnSpPr>
            <a:cxnSpLocks noChangeShapeType="1"/>
            <a:stCxn id="31790" idx="2"/>
            <a:endCxn id="31787" idx="0"/>
          </p:cNvCxnSpPr>
          <p:nvPr/>
        </p:nvCxnSpPr>
        <p:spPr bwMode="auto">
          <a:xfrm flipV="1">
            <a:off x="3743325" y="1600200"/>
            <a:ext cx="2466975" cy="381000"/>
          </a:xfrm>
          <a:prstGeom prst="curvedConnector4">
            <a:avLst>
              <a:gd name="adj1" fmla="val 47491"/>
              <a:gd name="adj2" fmla="val 160000"/>
            </a:avLst>
          </a:prstGeom>
          <a:noFill/>
          <a:ln w="9525">
            <a:solidFill>
              <a:srgbClr val="80008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94" name="Text Box 57"/>
          <p:cNvSpPr txBox="1">
            <a:spLocks noChangeArrowheads="1"/>
          </p:cNvSpPr>
          <p:nvPr/>
        </p:nvSpPr>
        <p:spPr bwMode="auto">
          <a:xfrm>
            <a:off x="3886200" y="1524000"/>
            <a:ext cx="804863" cy="449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Puntos de </a:t>
            </a:r>
            <a:br>
              <a:rPr lang="es-ES" altLang="es-PE" sz="1000">
                <a:latin typeface="Arial Narrow" panose="020B0606020202030204" pitchFamily="34" charset="0"/>
              </a:rPr>
            </a:br>
            <a:r>
              <a:rPr lang="es-ES" altLang="es-PE" sz="1000">
                <a:latin typeface="Arial Narrow" panose="020B0606020202030204" pitchFamily="34" charset="0"/>
              </a:rPr>
              <a:t>intervención</a:t>
            </a:r>
            <a:r>
              <a:rPr lang="es-ES" altLang="es-PE" sz="16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1795" name="Line 58"/>
          <p:cNvSpPr>
            <a:spLocks noChangeShapeType="1"/>
          </p:cNvSpPr>
          <p:nvPr/>
        </p:nvSpPr>
        <p:spPr bwMode="auto">
          <a:xfrm flipH="1">
            <a:off x="4419600" y="3352800"/>
            <a:ext cx="0" cy="24384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96" name="Line 59"/>
          <p:cNvSpPr>
            <a:spLocks noChangeShapeType="1"/>
          </p:cNvSpPr>
          <p:nvPr/>
        </p:nvSpPr>
        <p:spPr bwMode="auto">
          <a:xfrm flipH="1">
            <a:off x="2362200" y="3352800"/>
            <a:ext cx="1981200" cy="1828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31797" name="Oval 60"/>
          <p:cNvSpPr>
            <a:spLocks noChangeArrowheads="1"/>
          </p:cNvSpPr>
          <p:nvPr/>
        </p:nvSpPr>
        <p:spPr bwMode="auto">
          <a:xfrm>
            <a:off x="4343400" y="3276600"/>
            <a:ext cx="76200" cy="76200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798" name="Text Box 61"/>
          <p:cNvSpPr txBox="1">
            <a:spLocks noChangeArrowheads="1"/>
          </p:cNvSpPr>
          <p:nvPr/>
        </p:nvSpPr>
        <p:spPr bwMode="auto">
          <a:xfrm>
            <a:off x="3657600" y="4038600"/>
            <a:ext cx="1322388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Evidencias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eficacia y costo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efectividad</a:t>
            </a:r>
          </a:p>
        </p:txBody>
      </p:sp>
      <p:sp>
        <p:nvSpPr>
          <p:cNvPr id="31799" name="Text Box 62"/>
          <p:cNvSpPr txBox="1">
            <a:spLocks noChangeArrowheads="1"/>
          </p:cNvSpPr>
          <p:nvPr/>
        </p:nvSpPr>
        <p:spPr bwMode="auto">
          <a:xfrm>
            <a:off x="2273300" y="4295775"/>
            <a:ext cx="13843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600">
                <a:latin typeface="Arial Narrow" panose="020B0606020202030204" pitchFamily="34" charset="0"/>
              </a:rPr>
              <a:t>De intervención </a:t>
            </a:r>
            <a:br>
              <a:rPr lang="es-ES" altLang="es-PE" sz="1600">
                <a:latin typeface="Arial Narrow" panose="020B0606020202030204" pitchFamily="34" charset="0"/>
              </a:rPr>
            </a:br>
            <a:r>
              <a:rPr lang="es-ES" altLang="es-PE" sz="1600">
                <a:latin typeface="Arial Narrow" panose="020B0606020202030204" pitchFamily="34" charset="0"/>
              </a:rPr>
              <a:t>a producto</a:t>
            </a:r>
          </a:p>
        </p:txBody>
      </p:sp>
      <p:sp>
        <p:nvSpPr>
          <p:cNvPr id="31800" name="Rectangle 63"/>
          <p:cNvSpPr>
            <a:spLocks noChangeArrowheads="1"/>
          </p:cNvSpPr>
          <p:nvPr/>
        </p:nvSpPr>
        <p:spPr bwMode="auto">
          <a:xfrm>
            <a:off x="228600" y="4800600"/>
            <a:ext cx="179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b="1">
                <a:solidFill>
                  <a:srgbClr val="990000"/>
                </a:solidFill>
              </a:rPr>
              <a:t>Modelo Lógico</a:t>
            </a:r>
          </a:p>
        </p:txBody>
      </p:sp>
      <p:sp>
        <p:nvSpPr>
          <p:cNvPr id="31801" name="AutoShape 64"/>
          <p:cNvSpPr>
            <a:spLocks noChangeArrowheads="1"/>
          </p:cNvSpPr>
          <p:nvPr/>
        </p:nvSpPr>
        <p:spPr bwMode="auto">
          <a:xfrm>
            <a:off x="152400" y="4876800"/>
            <a:ext cx="8839200" cy="1905000"/>
          </a:xfrm>
          <a:prstGeom prst="roundRect">
            <a:avLst>
              <a:gd name="adj" fmla="val 7435"/>
            </a:avLst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PE" sz="1800"/>
          </a:p>
        </p:txBody>
      </p:sp>
      <p:sp>
        <p:nvSpPr>
          <p:cNvPr id="31802" name="Rectangle 65" descr="Diagonal hacia arriba clara"/>
          <p:cNvSpPr>
            <a:spLocks noChangeArrowheads="1"/>
          </p:cNvSpPr>
          <p:nvPr/>
        </p:nvSpPr>
        <p:spPr bwMode="auto">
          <a:xfrm>
            <a:off x="5181600" y="1447800"/>
            <a:ext cx="6858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Insuficiente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Personal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de Salud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capacitado  </a:t>
            </a:r>
          </a:p>
        </p:txBody>
      </p:sp>
      <p:sp>
        <p:nvSpPr>
          <p:cNvPr id="31803" name="Rectangle 66"/>
          <p:cNvSpPr>
            <a:spLocks noChangeArrowheads="1"/>
          </p:cNvSpPr>
          <p:nvPr/>
        </p:nvSpPr>
        <p:spPr bwMode="auto">
          <a:xfrm>
            <a:off x="6400800" y="1447800"/>
            <a:ext cx="914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 Insuficiente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respuesta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de los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Servicios de Salud </a:t>
            </a:r>
          </a:p>
        </p:txBody>
      </p:sp>
      <p:sp>
        <p:nvSpPr>
          <p:cNvPr id="31804" name="Rectangle 67" descr="Diagonal hacia arriba clara"/>
          <p:cNvSpPr>
            <a:spLocks noChangeArrowheads="1"/>
          </p:cNvSpPr>
          <p:nvPr/>
        </p:nvSpPr>
        <p:spPr bwMode="auto">
          <a:xfrm>
            <a:off x="4114800" y="2209800"/>
            <a:ext cx="13716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Incumplimiento en 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 y fiscalización de los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estándares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de calidad ambiental</a:t>
            </a:r>
          </a:p>
        </p:txBody>
      </p:sp>
      <p:sp>
        <p:nvSpPr>
          <p:cNvPr id="31805" name="Rectangle 68"/>
          <p:cNvSpPr>
            <a:spLocks noChangeArrowheads="1"/>
          </p:cNvSpPr>
          <p:nvPr/>
        </p:nvSpPr>
        <p:spPr bwMode="auto">
          <a:xfrm>
            <a:off x="6019800" y="2362200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Alimentos contaminados,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Actividades Contaminantes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Aire y agua contaminados   </a:t>
            </a:r>
          </a:p>
        </p:txBody>
      </p:sp>
      <p:sp>
        <p:nvSpPr>
          <p:cNvPr id="31806" name="Rectangle 69"/>
          <p:cNvSpPr>
            <a:spLocks noChangeArrowheads="1"/>
          </p:cNvSpPr>
          <p:nvPr/>
        </p:nvSpPr>
        <p:spPr bwMode="auto">
          <a:xfrm>
            <a:off x="7467600" y="2362200"/>
            <a:ext cx="914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900"/>
              <a:t>Exposición 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900"/>
              <a:t>Intoxicación por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900"/>
              <a:t> MP, M y OSQ</a:t>
            </a:r>
          </a:p>
        </p:txBody>
      </p:sp>
      <p:sp>
        <p:nvSpPr>
          <p:cNvPr id="31807" name="Rectangle 71"/>
          <p:cNvSpPr>
            <a:spLocks noChangeArrowheads="1"/>
          </p:cNvSpPr>
          <p:nvPr/>
        </p:nvSpPr>
        <p:spPr bwMode="auto">
          <a:xfrm>
            <a:off x="7696200" y="3124200"/>
            <a:ext cx="990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>
                <a:latin typeface="Arial Narrow" panose="020B0606020202030204" pitchFamily="34" charset="0"/>
              </a:rPr>
              <a:t> </a:t>
            </a:r>
            <a:r>
              <a:rPr lang="es-ES" altLang="es-PE" sz="800"/>
              <a:t>MORBILIDAD,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 MORTALIDAD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Y DISCAPACIDAD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800"/>
              <a:t>POR MP, M y OSQ</a:t>
            </a:r>
          </a:p>
        </p:txBody>
      </p:sp>
      <p:sp>
        <p:nvSpPr>
          <p:cNvPr id="31808" name="Rectangle 72"/>
          <p:cNvSpPr>
            <a:spLocks noChangeArrowheads="1"/>
          </p:cNvSpPr>
          <p:nvPr/>
        </p:nvSpPr>
        <p:spPr bwMode="auto">
          <a:xfrm>
            <a:off x="6172200" y="3048000"/>
            <a:ext cx="1295400" cy="68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Exposición e Ingesta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 de  Alimentos,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Contaminados, Agua – aire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000"/>
              <a:t>y suelo contaminado</a:t>
            </a:r>
          </a:p>
        </p:txBody>
      </p:sp>
    </p:spTree>
    <p:extLst>
      <p:ext uri="{BB962C8B-B14F-4D97-AF65-F5344CB8AC3E}">
        <p14:creationId xmlns:p14="http://schemas.microsoft.com/office/powerpoint/2010/main" val="2114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5428</Words>
  <Application>Microsoft Office PowerPoint</Application>
  <PresentationFormat>Presentación en pantalla (4:3)</PresentationFormat>
  <Paragraphs>639</Paragraphs>
  <Slides>60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2" baseType="lpstr">
      <vt:lpstr>SimSun</vt:lpstr>
      <vt:lpstr>Agency FB</vt:lpstr>
      <vt:lpstr>Arial</vt:lpstr>
      <vt:lpstr>Arial Narrow</vt:lpstr>
      <vt:lpstr>Calibri</vt:lpstr>
      <vt:lpstr>Calibri Light</vt:lpstr>
      <vt:lpstr>Century Gothic</vt:lpstr>
      <vt:lpstr>Comic Sans MS</vt:lpstr>
      <vt:lpstr>Impact</vt:lpstr>
      <vt:lpstr>Times New Roman</vt:lpstr>
      <vt:lpstr>Verdana</vt:lpstr>
      <vt:lpstr>Retrospección</vt:lpstr>
      <vt:lpstr>METALES PESADOS Y SALUD HUMANA  Estrategias en la investigación de  efectos agudos y crónicos y posibles intervenciones</vt:lpstr>
      <vt:lpstr>Presentación de PowerPoint</vt:lpstr>
      <vt:lpstr>TITULO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Cuando evaluar un sitio con posible contaminación </vt:lpstr>
      <vt:lpstr>Objetivos intervención</vt:lpstr>
      <vt:lpstr>Etapas de una Intervención</vt:lpstr>
      <vt:lpstr>Caracterización del agente a investigar :</vt:lpstr>
      <vt:lpstr>ESCENARIOS</vt:lpstr>
      <vt:lpstr>P l o m o </vt:lpstr>
      <vt:lpstr>¿Cómo nos podemos exponer a metales pesados?</vt:lpstr>
      <vt:lpstr>Plomo</vt:lpstr>
      <vt:lpstr>Plomo</vt:lpstr>
      <vt:lpstr>Plomo</vt:lpstr>
      <vt:lpstr>Presentación de PowerPoint</vt:lpstr>
      <vt:lpstr>Presentación de PowerPoint</vt:lpstr>
      <vt:lpstr>Plomo : Marcadores biológicos</vt:lpstr>
      <vt:lpstr>Presentación de PowerPoint</vt:lpstr>
      <vt:lpstr>Plomo : Técnica analíticas</vt:lpstr>
      <vt:lpstr>https://youtu.be/MkooyuHVUsg </vt:lpstr>
      <vt:lpstr>  M e r c u r i o</vt:lpstr>
      <vt:lpstr>Mercurio</vt:lpstr>
      <vt:lpstr>Mercurio</vt:lpstr>
      <vt:lpstr>Mercurio</vt:lpstr>
      <vt:lpstr>Presentación de PowerPoint</vt:lpstr>
      <vt:lpstr>Mercurio</vt:lpstr>
      <vt:lpstr>Mercurio</vt:lpstr>
      <vt:lpstr>Paso del metilmercurio a la unidad materno fetal y leche materna</vt:lpstr>
      <vt:lpstr>Técnica analíticas</vt:lpstr>
      <vt:lpstr>Dosis toxica /letal Hg</vt:lpstr>
      <vt:lpstr>C a d m i  o</vt:lpstr>
      <vt:lpstr>Cadmio</vt:lpstr>
      <vt:lpstr>Cadmio</vt:lpstr>
      <vt:lpstr>Cadmio</vt:lpstr>
      <vt:lpstr>Cadmio</vt:lpstr>
      <vt:lpstr>Cadmio</vt:lpstr>
      <vt:lpstr>Cadmio</vt:lpstr>
      <vt:lpstr>Cadmio</vt:lpstr>
      <vt:lpstr>Cadmio:Técnica analíticas</vt:lpstr>
      <vt:lpstr>Arsénico</vt:lpstr>
      <vt:lpstr>Arsénico</vt:lpstr>
      <vt:lpstr>Arsénico</vt:lpstr>
      <vt:lpstr>Arsénico</vt:lpstr>
      <vt:lpstr>Arsénico</vt:lpstr>
      <vt:lpstr>Arsénico</vt:lpstr>
      <vt:lpstr>Arsenico</vt:lpstr>
      <vt:lpstr>Arsénico Técnica analíticas</vt:lpstr>
      <vt:lpstr>Intox arsénico</vt:lpstr>
      <vt:lpstr>ULTIMA </vt:lpstr>
      <vt:lpstr> </vt:lpstr>
      <vt:lpstr>!Solo el Conocimiento y la Practica Nos Harán Libres!!!      Gracias…..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RRPP_CRLIMA</cp:lastModifiedBy>
  <cp:revision>97</cp:revision>
  <dcterms:created xsi:type="dcterms:W3CDTF">2010-05-23T14:28:12Z</dcterms:created>
  <dcterms:modified xsi:type="dcterms:W3CDTF">2019-10-10T16:13:12Z</dcterms:modified>
</cp:coreProperties>
</file>